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58" r:id="rId3"/>
    <p:sldId id="290" r:id="rId4"/>
    <p:sldId id="271" r:id="rId5"/>
    <p:sldId id="272" r:id="rId6"/>
    <p:sldId id="265" r:id="rId7"/>
    <p:sldId id="273" r:id="rId8"/>
    <p:sldId id="274" r:id="rId9"/>
    <p:sldId id="275" r:id="rId10"/>
    <p:sldId id="285" r:id="rId11"/>
    <p:sldId id="276" r:id="rId12"/>
    <p:sldId id="277" r:id="rId13"/>
    <p:sldId id="278" r:id="rId14"/>
    <p:sldId id="286" r:id="rId15"/>
    <p:sldId id="284" r:id="rId16"/>
    <p:sldId id="288" r:id="rId17"/>
    <p:sldId id="287" r:id="rId18"/>
    <p:sldId id="279" r:id="rId19"/>
    <p:sldId id="280" r:id="rId20"/>
    <p:sldId id="262" r:id="rId21"/>
    <p:sldId id="281" r:id="rId22"/>
    <p:sldId id="269" r:id="rId23"/>
    <p:sldId id="282" r:id="rId24"/>
    <p:sldId id="283" r:id="rId25"/>
    <p:sldId id="263" r:id="rId26"/>
    <p:sldId id="291"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2" autoAdjust="0"/>
    <p:restoredTop sz="94660" autoAdjust="0"/>
  </p:normalViewPr>
  <p:slideViewPr>
    <p:cSldViewPr snapToGrid="0">
      <p:cViewPr varScale="1">
        <p:scale>
          <a:sx n="63" d="100"/>
          <a:sy n="63" d="100"/>
        </p:scale>
        <p:origin x="136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3A45BA1-980A-4507-BE5A-5C1E7C2FFD8F}" type="datetimeFigureOut">
              <a:rPr lang="en-US"/>
              <a:pPr/>
              <a:t>10/9/2018</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A3416D-7FED-43BC-AA7C-D92DBA01ED64}" type="datetimeFigureOut">
              <a:rPr lang="en-US"/>
              <a:pPr/>
              <a:t>10/9/2018</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2</a:t>
            </a:fld>
            <a:endParaRPr lang="en-US"/>
          </a:p>
        </p:txBody>
      </p:sp>
    </p:spTree>
    <p:extLst>
      <p:ext uri="{BB962C8B-B14F-4D97-AF65-F5344CB8AC3E}">
        <p14:creationId xmlns:p14="http://schemas.microsoft.com/office/powerpoint/2010/main" val="328006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19</a:t>
            </a:fld>
            <a:endParaRPr lang="en-US"/>
          </a:p>
        </p:txBody>
      </p:sp>
    </p:spTree>
    <p:extLst>
      <p:ext uri="{BB962C8B-B14F-4D97-AF65-F5344CB8AC3E}">
        <p14:creationId xmlns:p14="http://schemas.microsoft.com/office/powerpoint/2010/main" val="320984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21</a:t>
            </a:fld>
            <a:endParaRPr lang="en-US"/>
          </a:p>
        </p:txBody>
      </p:sp>
    </p:spTree>
    <p:extLst>
      <p:ext uri="{BB962C8B-B14F-4D97-AF65-F5344CB8AC3E}">
        <p14:creationId xmlns:p14="http://schemas.microsoft.com/office/powerpoint/2010/main" val="298545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22</a:t>
            </a:fld>
            <a:endParaRPr lang="en-US"/>
          </a:p>
        </p:txBody>
      </p:sp>
    </p:spTree>
    <p:extLst>
      <p:ext uri="{BB962C8B-B14F-4D97-AF65-F5344CB8AC3E}">
        <p14:creationId xmlns:p14="http://schemas.microsoft.com/office/powerpoint/2010/main" val="3245792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23</a:t>
            </a:fld>
            <a:endParaRPr lang="en-US"/>
          </a:p>
        </p:txBody>
      </p:sp>
    </p:spTree>
    <p:extLst>
      <p:ext uri="{BB962C8B-B14F-4D97-AF65-F5344CB8AC3E}">
        <p14:creationId xmlns:p14="http://schemas.microsoft.com/office/powerpoint/2010/main" val="2791886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24</a:t>
            </a:fld>
            <a:endParaRPr lang="en-US"/>
          </a:p>
        </p:txBody>
      </p:sp>
    </p:spTree>
    <p:extLst>
      <p:ext uri="{BB962C8B-B14F-4D97-AF65-F5344CB8AC3E}">
        <p14:creationId xmlns:p14="http://schemas.microsoft.com/office/powerpoint/2010/main" val="378339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4</a:t>
            </a:fld>
            <a:endParaRPr lang="en-US"/>
          </a:p>
        </p:txBody>
      </p:sp>
    </p:spTree>
    <p:extLst>
      <p:ext uri="{BB962C8B-B14F-4D97-AF65-F5344CB8AC3E}">
        <p14:creationId xmlns:p14="http://schemas.microsoft.com/office/powerpoint/2010/main" val="385713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6</a:t>
            </a:fld>
            <a:endParaRPr lang="en-US"/>
          </a:p>
        </p:txBody>
      </p:sp>
    </p:spTree>
    <p:extLst>
      <p:ext uri="{BB962C8B-B14F-4D97-AF65-F5344CB8AC3E}">
        <p14:creationId xmlns:p14="http://schemas.microsoft.com/office/powerpoint/2010/main" val="337294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8</a:t>
            </a:fld>
            <a:endParaRPr lang="en-US"/>
          </a:p>
        </p:txBody>
      </p:sp>
    </p:spTree>
    <p:extLst>
      <p:ext uri="{BB962C8B-B14F-4D97-AF65-F5344CB8AC3E}">
        <p14:creationId xmlns:p14="http://schemas.microsoft.com/office/powerpoint/2010/main" val="233392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9</a:t>
            </a:fld>
            <a:endParaRPr lang="en-US"/>
          </a:p>
        </p:txBody>
      </p:sp>
    </p:spTree>
    <p:extLst>
      <p:ext uri="{BB962C8B-B14F-4D97-AF65-F5344CB8AC3E}">
        <p14:creationId xmlns:p14="http://schemas.microsoft.com/office/powerpoint/2010/main" val="275840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11</a:t>
            </a:fld>
            <a:endParaRPr lang="en-US"/>
          </a:p>
        </p:txBody>
      </p:sp>
    </p:spTree>
    <p:extLst>
      <p:ext uri="{BB962C8B-B14F-4D97-AF65-F5344CB8AC3E}">
        <p14:creationId xmlns:p14="http://schemas.microsoft.com/office/powerpoint/2010/main" val="414015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13</a:t>
            </a:fld>
            <a:endParaRPr lang="en-US"/>
          </a:p>
        </p:txBody>
      </p:sp>
    </p:spTree>
    <p:extLst>
      <p:ext uri="{BB962C8B-B14F-4D97-AF65-F5344CB8AC3E}">
        <p14:creationId xmlns:p14="http://schemas.microsoft.com/office/powerpoint/2010/main" val="322743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15</a:t>
            </a:fld>
            <a:endParaRPr lang="en-US"/>
          </a:p>
        </p:txBody>
      </p:sp>
    </p:spTree>
    <p:extLst>
      <p:ext uri="{BB962C8B-B14F-4D97-AF65-F5344CB8AC3E}">
        <p14:creationId xmlns:p14="http://schemas.microsoft.com/office/powerpoint/2010/main" val="1860181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pPr/>
              <a:t>17</a:t>
            </a:fld>
            <a:endParaRPr lang="en-US"/>
          </a:p>
        </p:txBody>
      </p:sp>
    </p:spTree>
    <p:extLst>
      <p:ext uri="{BB962C8B-B14F-4D97-AF65-F5344CB8AC3E}">
        <p14:creationId xmlns:p14="http://schemas.microsoft.com/office/powerpoint/2010/main" val="651280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10/9/2018</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10/9/2018</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10/9/2018</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10/9/2018</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10/9/2018</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10/9/2018</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10/9/2018</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pPr/>
              <a:t>10/9/2018</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pPr/>
              <a:t>10/9/2018</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pPr/>
              <a:t>10/9/2018</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10/9/2018</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10/9/2018</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10/9/2018</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6.jpe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19.jpeg"/><Relationship Id="rId4" Type="http://schemas.openxmlformats.org/officeDocument/2006/relationships/image" Target="../media/image27.jpe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9.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30.jpeg"/><Relationship Id="rId5" Type="http://schemas.openxmlformats.org/officeDocument/2006/relationships/image" Target="../media/image6.gif"/><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29.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15.gif"/><Relationship Id="rId10" Type="http://schemas.openxmlformats.org/officeDocument/2006/relationships/image" Target="../media/image33.png"/><Relationship Id="rId4" Type="http://schemas.openxmlformats.org/officeDocument/2006/relationships/image" Target="../media/image13.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0.pn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38.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gif"/><Relationship Id="rId9" Type="http://schemas.openxmlformats.org/officeDocument/2006/relationships/image" Target="../media/image4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i="1" dirty="0">
                <a:solidFill>
                  <a:srgbClr val="FF0000"/>
                </a:solidFill>
                <a:latin typeface="Algerian" panose="04020705040A02060702" pitchFamily="82" charset="0"/>
              </a:rPr>
              <a:t>The Family Institute for Health and Human Services</a:t>
            </a:r>
          </a:p>
        </p:txBody>
      </p:sp>
      <p:sp>
        <p:nvSpPr>
          <p:cNvPr id="3" name="Subtitle 2"/>
          <p:cNvSpPr>
            <a:spLocks noGrp="1"/>
          </p:cNvSpPr>
          <p:nvPr>
            <p:ph type="subTitle" idx="1"/>
          </p:nvPr>
        </p:nvSpPr>
        <p:spPr>
          <a:xfrm>
            <a:off x="5823822" y="3581400"/>
            <a:ext cx="6007394" cy="608045"/>
          </a:xfrm>
        </p:spPr>
        <p:txBody>
          <a:bodyPr/>
          <a:lstStyle/>
          <a:p>
            <a:r>
              <a:rPr lang="en-US" dirty="0">
                <a:solidFill>
                  <a:srgbClr val="FF0000"/>
                </a:solidFill>
                <a:latin typeface="Algerian" panose="04020705040A02060702" pitchFamily="82" charset="0"/>
              </a:rPr>
              <a:t>After School &amp; Enrichment Program</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ath.cmu.edu/~handron/problems/math-problems.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122" y="3920412"/>
            <a:ext cx="2076450" cy="2133600"/>
          </a:xfrm>
          <a:prstGeom prst="rect">
            <a:avLst/>
          </a:prstGeom>
        </p:spPr>
      </p:pic>
      <p:pic>
        <p:nvPicPr>
          <p:cNvPr id="4" name="Picture 3" descr="Cambridge College Primary Maths - Fifth Grade - First Bimes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7903" y="793103"/>
            <a:ext cx="2325069" cy="1951264"/>
          </a:xfrm>
          <a:prstGeom prst="rect">
            <a:avLst/>
          </a:prstGeom>
        </p:spPr>
      </p:pic>
      <p:pic>
        <p:nvPicPr>
          <p:cNvPr id="5" name="Picture 4" descr="El auge de las matemáticas entre la población no es una moda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037" y="325015"/>
            <a:ext cx="2973355" cy="1858347"/>
          </a:xfrm>
          <a:prstGeom prst="rect">
            <a:avLst/>
          </a:prstGeom>
        </p:spPr>
      </p:pic>
      <p:pic>
        <p:nvPicPr>
          <p:cNvPr id="6" name="Picture 5" descr="trcsmshw - Ram - 7th &amp; 8th Grade Math"/>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8545" y="3845924"/>
            <a:ext cx="1503784" cy="2105298"/>
          </a:xfrm>
          <a:prstGeom prst="rect">
            <a:avLst/>
          </a:prstGeom>
        </p:spPr>
      </p:pic>
      <p:pic>
        <p:nvPicPr>
          <p:cNvPr id="7" name="Picture 6" descr="prodigy logo-white.png"/>
          <p:cNvPicPr>
            <a:picLocks noChangeAspect="1"/>
          </p:cNvPicPr>
          <p:nvPr/>
        </p:nvPicPr>
        <p:blipFill>
          <a:blip r:embed="rId6" cstate="print">
            <a:duotone>
              <a:prstClr val="black"/>
              <a:schemeClr val="accent2">
                <a:tint val="45000"/>
                <a:satMod val="400000"/>
              </a:schemeClr>
            </a:duotone>
          </a:blip>
          <a:stretch>
            <a:fillRect/>
          </a:stretch>
        </p:blipFill>
        <p:spPr>
          <a:xfrm>
            <a:off x="3605834" y="761172"/>
            <a:ext cx="4324350" cy="1181100"/>
          </a:xfrm>
          <a:prstGeom prst="rect">
            <a:avLst/>
          </a:prstGeom>
          <a:solidFill>
            <a:schemeClr val="bg2">
              <a:lumMod val="50000"/>
            </a:schemeClr>
          </a:solidFill>
          <a:ln>
            <a:solidFill>
              <a:srgbClr val="00B0F0"/>
            </a:solidFill>
          </a:ln>
        </p:spPr>
      </p:pic>
      <p:pic>
        <p:nvPicPr>
          <p:cNvPr id="8" name="Picture 7" descr="ScootPad logo-light.png"/>
          <p:cNvPicPr>
            <a:picLocks noChangeAspect="1"/>
          </p:cNvPicPr>
          <p:nvPr/>
        </p:nvPicPr>
        <p:blipFill>
          <a:blip r:embed="rId7" cstate="print">
            <a:duotone>
              <a:prstClr val="black"/>
              <a:schemeClr val="accent1">
                <a:tint val="45000"/>
                <a:satMod val="400000"/>
              </a:schemeClr>
            </a:duotone>
          </a:blip>
          <a:stretch>
            <a:fillRect/>
          </a:stretch>
        </p:blipFill>
        <p:spPr>
          <a:xfrm>
            <a:off x="4255503" y="4981757"/>
            <a:ext cx="2806349" cy="711111"/>
          </a:xfrm>
          <a:prstGeom prst="rect">
            <a:avLst/>
          </a:prstGeom>
        </p:spPr>
      </p:pic>
      <p:pic>
        <p:nvPicPr>
          <p:cNvPr id="9" name="Picture 8" descr="https://tse3.mm.bing.net/th?id=OIP.3vZ3Vgm0KdJp-LXsiAVrwQHaHV&amp;pid=15.1&amp;P=0&amp;w=152&amp;h=151">
            <a:extLst>
              <a:ext uri="{FF2B5EF4-FFF2-40B4-BE49-F238E27FC236}">
                <a16:creationId xmlns:a16="http://schemas.microsoft.com/office/drawing/2014/main" id="{D708D150-CDB9-4C83-99BA-4796DA82D9D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681299" y="2494169"/>
            <a:ext cx="1943964" cy="1619465"/>
          </a:xfrm>
          <a:prstGeom prst="rect">
            <a:avLst/>
          </a:prstGeom>
          <a:noFill/>
          <a:ln>
            <a:noFill/>
          </a:ln>
        </p:spPr>
      </p:pic>
      <p:pic>
        <p:nvPicPr>
          <p:cNvPr id="10" name="Picture 9" descr="https://tse2.mm.bing.net/th?id=OIP.EQuTCm9XP8JMLPPHg2tv6AHaDw&amp;pid=15.1&amp;P=0&amp;w=358&amp;h=182">
            <a:extLst>
              <a:ext uri="{FF2B5EF4-FFF2-40B4-BE49-F238E27FC236}">
                <a16:creationId xmlns:a16="http://schemas.microsoft.com/office/drawing/2014/main" id="{63BA3F78-3E75-4DB8-99A3-C3F3623499F6}"/>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015040" y="2480996"/>
            <a:ext cx="4046812" cy="2193643"/>
          </a:xfrm>
          <a:prstGeom prst="rect">
            <a:avLst/>
          </a:prstGeom>
          <a:noFill/>
          <a:ln>
            <a:noFill/>
          </a:ln>
        </p:spPr>
      </p:pic>
    </p:spTree>
    <p:extLst>
      <p:ext uri="{BB962C8B-B14F-4D97-AF65-F5344CB8AC3E}">
        <p14:creationId xmlns:p14="http://schemas.microsoft.com/office/powerpoint/2010/main" val="261246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lgerian" panose="04020705040A02060702" pitchFamily="82" charset="0"/>
              </a:rPr>
              <a:t>Smart Goal 5:</a:t>
            </a:r>
          </a:p>
        </p:txBody>
      </p:sp>
      <p:sp>
        <p:nvSpPr>
          <p:cNvPr id="4" name="Content Placeholder 13"/>
          <p:cNvSpPr txBox="1">
            <a:spLocks/>
          </p:cNvSpPr>
          <p:nvPr/>
        </p:nvSpPr>
        <p:spPr>
          <a:xfrm>
            <a:off x="1065212" y="2955471"/>
            <a:ext cx="10058400" cy="2596243"/>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3600" dirty="0">
                <a:latin typeface="Algerian" panose="04020705040A02060702" pitchFamily="82" charset="0"/>
              </a:rPr>
              <a:t>Increase the number of students that are proficient or score a level iii or above by 5% on the 6</a:t>
            </a:r>
            <a:r>
              <a:rPr lang="en-US" sz="3600" baseline="30000" dirty="0">
                <a:latin typeface="Algerian" panose="04020705040A02060702" pitchFamily="82" charset="0"/>
              </a:rPr>
              <a:t>th</a:t>
            </a:r>
            <a:r>
              <a:rPr lang="en-US" sz="3600" dirty="0">
                <a:latin typeface="Algerian" panose="04020705040A02060702" pitchFamily="82" charset="0"/>
              </a:rPr>
              <a:t>, 7</a:t>
            </a:r>
            <a:r>
              <a:rPr lang="en-US" sz="3600" baseline="30000" dirty="0">
                <a:latin typeface="Algerian" panose="04020705040A02060702" pitchFamily="82" charset="0"/>
              </a:rPr>
              <a:t>th</a:t>
            </a:r>
            <a:r>
              <a:rPr lang="en-US" sz="3600" dirty="0">
                <a:latin typeface="Algerian" panose="04020705040A02060702" pitchFamily="82" charset="0"/>
              </a:rPr>
              <a:t>, and 8th grade </a:t>
            </a:r>
            <a:r>
              <a:rPr lang="en-US" sz="3600" dirty="0" err="1">
                <a:latin typeface="Algerian" panose="04020705040A02060702" pitchFamily="82" charset="0"/>
              </a:rPr>
              <a:t>eog</a:t>
            </a:r>
            <a:r>
              <a:rPr lang="en-US" sz="3600" dirty="0">
                <a:latin typeface="Algerian" panose="04020705040A02060702" pitchFamily="82" charset="0"/>
              </a:rPr>
              <a:t> math exam.</a:t>
            </a:r>
          </a:p>
        </p:txBody>
      </p:sp>
      <p:pic>
        <p:nvPicPr>
          <p:cNvPr id="6" name="Picture 5" descr="trcsmshw - Ram - 7th &amp; 8th Grade Ma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9377" y="706270"/>
            <a:ext cx="1503784" cy="2105298"/>
          </a:xfrm>
          <a:prstGeom prst="rect">
            <a:avLst/>
          </a:prstGeom>
        </p:spPr>
      </p:pic>
      <p:pic>
        <p:nvPicPr>
          <p:cNvPr id="7" name="Picture 6" descr="prodigy logo-white.png"/>
          <p:cNvPicPr>
            <a:picLocks noChangeAspect="1"/>
          </p:cNvPicPr>
          <p:nvPr/>
        </p:nvPicPr>
        <p:blipFill>
          <a:blip r:embed="rId4" cstate="print">
            <a:duotone>
              <a:prstClr val="black"/>
              <a:schemeClr val="accent2">
                <a:tint val="45000"/>
                <a:satMod val="400000"/>
              </a:schemeClr>
            </a:duotone>
          </a:blip>
          <a:stretch>
            <a:fillRect/>
          </a:stretch>
        </p:blipFill>
        <p:spPr>
          <a:xfrm>
            <a:off x="1232452" y="1933989"/>
            <a:ext cx="2861228" cy="781481"/>
          </a:xfrm>
          <a:prstGeom prst="rect">
            <a:avLst/>
          </a:prstGeom>
          <a:solidFill>
            <a:schemeClr val="bg2">
              <a:lumMod val="50000"/>
            </a:schemeClr>
          </a:solidFill>
          <a:ln>
            <a:solidFill>
              <a:srgbClr val="00B0F0"/>
            </a:solidFill>
          </a:ln>
        </p:spPr>
      </p:pic>
      <p:pic>
        <p:nvPicPr>
          <p:cNvPr id="8" name="Picture 7" descr="ScootPad logo-light.png"/>
          <p:cNvPicPr>
            <a:picLocks noChangeAspect="1"/>
          </p:cNvPicPr>
          <p:nvPr/>
        </p:nvPicPr>
        <p:blipFill>
          <a:blip r:embed="rId5" cstate="print">
            <a:duotone>
              <a:prstClr val="black"/>
              <a:schemeClr val="accent1">
                <a:tint val="45000"/>
                <a:satMod val="400000"/>
              </a:schemeClr>
            </a:duotone>
          </a:blip>
          <a:stretch>
            <a:fillRect/>
          </a:stretch>
        </p:blipFill>
        <p:spPr>
          <a:xfrm>
            <a:off x="2754694" y="5458835"/>
            <a:ext cx="2806349" cy="711111"/>
          </a:xfrm>
          <a:prstGeom prst="rect">
            <a:avLst/>
          </a:prstGeom>
        </p:spPr>
      </p:pic>
      <p:pic>
        <p:nvPicPr>
          <p:cNvPr id="9" name="Picture 8" descr="https://tse2.mm.bing.net/th?id=OIP.EQuTCm9XP8JMLPPHg2tv6AHaDw&amp;pid=15.1&amp;P=0&amp;w=358&amp;h=182">
            <a:extLst>
              <a:ext uri="{FF2B5EF4-FFF2-40B4-BE49-F238E27FC236}">
                <a16:creationId xmlns:a16="http://schemas.microsoft.com/office/drawing/2014/main" id="{28BC60D0-5FA8-4E24-9A41-EE32C9E05CB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250525" y="4598795"/>
            <a:ext cx="4046812" cy="2193643"/>
          </a:xfrm>
          <a:prstGeom prst="rect">
            <a:avLst/>
          </a:prstGeom>
          <a:noFill/>
          <a:ln>
            <a:noFill/>
          </a:ln>
        </p:spPr>
      </p:pic>
      <p:pic>
        <p:nvPicPr>
          <p:cNvPr id="10" name="Picture 9" descr="https://tse4.mm.bing.net/th?id=OIP.6mORWYmTJI1atiy4QtpZGAHaBZ&amp;pid=15.1&amp;P=0&amp;w=555&amp;h=105">
            <a:extLst>
              <a:ext uri="{FF2B5EF4-FFF2-40B4-BE49-F238E27FC236}">
                <a16:creationId xmlns:a16="http://schemas.microsoft.com/office/drawing/2014/main" id="{1B90CF6C-584C-4235-8C99-842AFCDDF3B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962777" y="696856"/>
            <a:ext cx="3649730" cy="1129532"/>
          </a:xfrm>
          <a:prstGeom prst="rect">
            <a:avLst/>
          </a:prstGeom>
          <a:noFill/>
          <a:ln>
            <a:noFill/>
          </a:ln>
        </p:spPr>
      </p:pic>
    </p:spTree>
    <p:extLst>
      <p:ext uri="{BB962C8B-B14F-4D97-AF65-F5344CB8AC3E}">
        <p14:creationId xmlns:p14="http://schemas.microsoft.com/office/powerpoint/2010/main" val="219154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778482" y="4861251"/>
            <a:ext cx="1443912" cy="12596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achieve 3000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9144" y="986635"/>
            <a:ext cx="6188528" cy="38746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ading is key » reading is ke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011" y="559837"/>
            <a:ext cx="2116494" cy="2116494"/>
          </a:xfrm>
          <a:prstGeom prst="rect">
            <a:avLst/>
          </a:prstGeom>
        </p:spPr>
      </p:pic>
      <p:pic>
        <p:nvPicPr>
          <p:cNvPr id="4" name="Picture 3" descr="Read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3645" y="471927"/>
            <a:ext cx="2146943" cy="1648672"/>
          </a:xfrm>
          <a:prstGeom prst="rect">
            <a:avLst/>
          </a:prstGeom>
        </p:spPr>
      </p:pic>
      <p:pic>
        <p:nvPicPr>
          <p:cNvPr id="7" name="Picture 6" descr="EGodsave - Reading Resourc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688" y="4437408"/>
            <a:ext cx="4300103" cy="2107318"/>
          </a:xfrm>
          <a:prstGeom prst="rect">
            <a:avLst/>
          </a:prstGeom>
        </p:spPr>
      </p:pic>
      <p:pic>
        <p:nvPicPr>
          <p:cNvPr id="8" name="Picture 7" descr="prodigy logo-white.png"/>
          <p:cNvPicPr>
            <a:picLocks noChangeAspect="1"/>
          </p:cNvPicPr>
          <p:nvPr/>
        </p:nvPicPr>
        <p:blipFill>
          <a:blip r:embed="rId7" cstate="print">
            <a:duotone>
              <a:prstClr val="black"/>
              <a:schemeClr val="accent2">
                <a:tint val="45000"/>
                <a:satMod val="400000"/>
              </a:schemeClr>
            </a:duotone>
          </a:blip>
          <a:stretch>
            <a:fillRect/>
          </a:stretch>
        </p:blipFill>
        <p:spPr>
          <a:xfrm>
            <a:off x="5255730" y="5402746"/>
            <a:ext cx="4324350" cy="1181100"/>
          </a:xfrm>
          <a:prstGeom prst="rect">
            <a:avLst/>
          </a:prstGeom>
          <a:solidFill>
            <a:schemeClr val="bg2">
              <a:lumMod val="50000"/>
            </a:schemeClr>
          </a:solidFill>
          <a:ln>
            <a:solidFill>
              <a:srgbClr val="00B0F0"/>
            </a:solidFill>
          </a:ln>
        </p:spPr>
      </p:pic>
      <p:pic>
        <p:nvPicPr>
          <p:cNvPr id="9" name="Picture 8" descr="ScootPad logo-light.png"/>
          <p:cNvPicPr>
            <a:picLocks noChangeAspect="1"/>
          </p:cNvPicPr>
          <p:nvPr/>
        </p:nvPicPr>
        <p:blipFill>
          <a:blip r:embed="rId8" cstate="print">
            <a:duotone>
              <a:prstClr val="black"/>
              <a:schemeClr val="accent1">
                <a:tint val="45000"/>
                <a:satMod val="400000"/>
              </a:schemeClr>
            </a:duotone>
          </a:blip>
          <a:stretch>
            <a:fillRect/>
          </a:stretch>
        </p:blipFill>
        <p:spPr>
          <a:xfrm>
            <a:off x="2784511" y="1194948"/>
            <a:ext cx="2806349" cy="711111"/>
          </a:xfrm>
          <a:prstGeom prst="rect">
            <a:avLst/>
          </a:prstGeom>
        </p:spPr>
      </p:pic>
      <p:pic>
        <p:nvPicPr>
          <p:cNvPr id="10" name="Picture 9" descr="http://www.math-drills.com/images/adaptedmind.jpg">
            <a:extLst>
              <a:ext uri="{FF2B5EF4-FFF2-40B4-BE49-F238E27FC236}">
                <a16:creationId xmlns:a16="http://schemas.microsoft.com/office/drawing/2014/main" id="{D88BBAAE-C62C-4676-91C7-FE2333BDD74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9644248" y="3538248"/>
            <a:ext cx="2247900" cy="899160"/>
          </a:xfrm>
          <a:prstGeom prst="rect">
            <a:avLst/>
          </a:prstGeom>
          <a:noFill/>
          <a:ln>
            <a:noFill/>
          </a:ln>
        </p:spPr>
      </p:pic>
      <p:pic>
        <p:nvPicPr>
          <p:cNvPr id="11" name="Picture 10" descr="https://tse4.mm.bing.net/th?id=OIP.6mORWYmTJI1atiy4QtpZGAHaBZ&amp;pid=15.1&amp;P=0&amp;w=555&amp;h=105">
            <a:extLst>
              <a:ext uri="{FF2B5EF4-FFF2-40B4-BE49-F238E27FC236}">
                <a16:creationId xmlns:a16="http://schemas.microsoft.com/office/drawing/2014/main" id="{91792681-A4B0-4F70-AECD-7F05E4476E25}"/>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477942" y="166731"/>
            <a:ext cx="3649730" cy="1129532"/>
          </a:xfrm>
          <a:prstGeom prst="rect">
            <a:avLst/>
          </a:prstGeom>
          <a:noFill/>
          <a:ln>
            <a:noFill/>
          </a:ln>
        </p:spPr>
      </p:pic>
    </p:spTree>
    <p:extLst>
      <p:ext uri="{BB962C8B-B14F-4D97-AF65-F5344CB8AC3E}">
        <p14:creationId xmlns:p14="http://schemas.microsoft.com/office/powerpoint/2010/main" val="119721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lgerian" panose="04020705040A02060702" pitchFamily="82" charset="0"/>
              </a:rPr>
              <a:t>Smart Goal 6:</a:t>
            </a:r>
          </a:p>
        </p:txBody>
      </p:sp>
      <p:sp>
        <p:nvSpPr>
          <p:cNvPr id="4" name="Content Placeholder 13"/>
          <p:cNvSpPr txBox="1">
            <a:spLocks/>
          </p:cNvSpPr>
          <p:nvPr/>
        </p:nvSpPr>
        <p:spPr>
          <a:xfrm>
            <a:off x="1065212" y="2955471"/>
            <a:ext cx="10058400" cy="2596243"/>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3600" dirty="0">
                <a:latin typeface="Algerian" panose="04020705040A02060702" pitchFamily="82" charset="0"/>
              </a:rPr>
              <a:t>Increase the number of students that are proficient or score a level iii or above by 5% on the 6</a:t>
            </a:r>
            <a:r>
              <a:rPr lang="en-US" sz="3600" baseline="30000" dirty="0">
                <a:latin typeface="Algerian" panose="04020705040A02060702" pitchFamily="82" charset="0"/>
              </a:rPr>
              <a:t>th</a:t>
            </a:r>
            <a:r>
              <a:rPr lang="en-US" sz="3600" dirty="0">
                <a:latin typeface="Algerian" panose="04020705040A02060702" pitchFamily="82" charset="0"/>
              </a:rPr>
              <a:t>, 7</a:t>
            </a:r>
            <a:r>
              <a:rPr lang="en-US" sz="3600" baseline="30000" dirty="0">
                <a:latin typeface="Algerian" panose="04020705040A02060702" pitchFamily="82" charset="0"/>
              </a:rPr>
              <a:t>th</a:t>
            </a:r>
            <a:r>
              <a:rPr lang="en-US" sz="3600" dirty="0">
                <a:latin typeface="Algerian" panose="04020705040A02060702" pitchFamily="82" charset="0"/>
              </a:rPr>
              <a:t>, and 8th grade </a:t>
            </a:r>
            <a:r>
              <a:rPr lang="en-US" sz="3600" dirty="0" err="1">
                <a:latin typeface="Algerian" panose="04020705040A02060702" pitchFamily="82" charset="0"/>
              </a:rPr>
              <a:t>eog</a:t>
            </a:r>
            <a:r>
              <a:rPr lang="en-US" sz="3600" dirty="0">
                <a:latin typeface="Algerian" panose="04020705040A02060702" pitchFamily="82" charset="0"/>
              </a:rPr>
              <a:t> reading exam.</a:t>
            </a:r>
          </a:p>
        </p:txBody>
      </p:sp>
      <p:pic>
        <p:nvPicPr>
          <p:cNvPr id="6" name="Picture 12" descr="Image result for achieve 3000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2742" y="4792902"/>
            <a:ext cx="2775857" cy="17379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odigy logo-white.png"/>
          <p:cNvPicPr>
            <a:picLocks noChangeAspect="1"/>
          </p:cNvPicPr>
          <p:nvPr/>
        </p:nvPicPr>
        <p:blipFill>
          <a:blip r:embed="rId4" cstate="print">
            <a:duotone>
              <a:prstClr val="black"/>
              <a:schemeClr val="accent2">
                <a:tint val="45000"/>
                <a:satMod val="400000"/>
              </a:schemeClr>
            </a:duotone>
          </a:blip>
          <a:stretch>
            <a:fillRect/>
          </a:stretch>
        </p:blipFill>
        <p:spPr>
          <a:xfrm>
            <a:off x="7971182" y="1238250"/>
            <a:ext cx="3378063" cy="922643"/>
          </a:xfrm>
          <a:prstGeom prst="rect">
            <a:avLst/>
          </a:prstGeom>
          <a:solidFill>
            <a:schemeClr val="bg2">
              <a:lumMod val="50000"/>
            </a:schemeClr>
          </a:solidFill>
          <a:ln>
            <a:solidFill>
              <a:srgbClr val="00B0F0"/>
            </a:solidFill>
          </a:ln>
        </p:spPr>
      </p:pic>
      <p:pic>
        <p:nvPicPr>
          <p:cNvPr id="7" name="Picture 6" descr="ScootPad logo-light.png"/>
          <p:cNvPicPr>
            <a:picLocks noChangeAspect="1"/>
          </p:cNvPicPr>
          <p:nvPr/>
        </p:nvPicPr>
        <p:blipFill>
          <a:blip r:embed="rId5" cstate="print">
            <a:duotone>
              <a:prstClr val="black"/>
              <a:schemeClr val="accent1">
                <a:tint val="45000"/>
                <a:satMod val="400000"/>
              </a:schemeClr>
            </a:duotone>
          </a:blip>
          <a:stretch>
            <a:fillRect/>
          </a:stretch>
        </p:blipFill>
        <p:spPr>
          <a:xfrm>
            <a:off x="1084919" y="5568165"/>
            <a:ext cx="2806349" cy="711111"/>
          </a:xfrm>
          <a:prstGeom prst="rect">
            <a:avLst/>
          </a:prstGeom>
        </p:spPr>
      </p:pic>
      <p:pic>
        <p:nvPicPr>
          <p:cNvPr id="8" name="Picture 7" descr="https://tse4.mm.bing.net/th?id=OIP.6mORWYmTJI1atiy4QtpZGAHaBZ&amp;pid=15.1&amp;P=0&amp;w=555&amp;h=105">
            <a:extLst>
              <a:ext uri="{FF2B5EF4-FFF2-40B4-BE49-F238E27FC236}">
                <a16:creationId xmlns:a16="http://schemas.microsoft.com/office/drawing/2014/main" id="{B8670426-AD16-4846-A448-B0EB68E668F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497683" y="1699571"/>
            <a:ext cx="3649730" cy="1129532"/>
          </a:xfrm>
          <a:prstGeom prst="rect">
            <a:avLst/>
          </a:prstGeom>
          <a:noFill/>
          <a:ln>
            <a:noFill/>
          </a:ln>
        </p:spPr>
      </p:pic>
    </p:spTree>
    <p:extLst>
      <p:ext uri="{BB962C8B-B14F-4D97-AF65-F5344CB8AC3E}">
        <p14:creationId xmlns:p14="http://schemas.microsoft.com/office/powerpoint/2010/main" val="111447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udy Islan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7879" y="3874977"/>
            <a:ext cx="22002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studyisland.com/sites/studyisland.com/themes/simodern/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5604" y="2760306"/>
            <a:ext cx="41910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778482" y="4861251"/>
            <a:ext cx="1443912" cy="12596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math.cmu.edu/~handron/problems/math-problems.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122" y="3920412"/>
            <a:ext cx="2076450" cy="2133600"/>
          </a:xfrm>
          <a:prstGeom prst="rect">
            <a:avLst/>
          </a:prstGeom>
        </p:spPr>
      </p:pic>
      <p:pic>
        <p:nvPicPr>
          <p:cNvPr id="10" name="Picture 9" descr="Cambridge College Primary Maths - Fifth Grade - First Bimeste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37903" y="793103"/>
            <a:ext cx="2325069" cy="1951264"/>
          </a:xfrm>
          <a:prstGeom prst="rect">
            <a:avLst/>
          </a:prstGeom>
        </p:spPr>
      </p:pic>
      <p:pic>
        <p:nvPicPr>
          <p:cNvPr id="11" name="Picture 10" descr="trcsmshw - Ram - 7th &amp; 8th Grade Math"/>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5455" y="716086"/>
            <a:ext cx="1503784" cy="2105298"/>
          </a:xfrm>
          <a:prstGeom prst="rect">
            <a:avLst/>
          </a:prstGeom>
        </p:spPr>
      </p:pic>
      <p:pic>
        <p:nvPicPr>
          <p:cNvPr id="8" name="Picture 7" descr="ScootPad logo-light.png"/>
          <p:cNvPicPr>
            <a:picLocks noChangeAspect="1"/>
          </p:cNvPicPr>
          <p:nvPr/>
        </p:nvPicPr>
        <p:blipFill>
          <a:blip r:embed="rId8" cstate="print">
            <a:duotone>
              <a:prstClr val="black"/>
              <a:schemeClr val="accent1">
                <a:tint val="45000"/>
                <a:satMod val="400000"/>
              </a:schemeClr>
            </a:duotone>
          </a:blip>
          <a:stretch>
            <a:fillRect/>
          </a:stretch>
        </p:blipFill>
        <p:spPr>
          <a:xfrm>
            <a:off x="2784511" y="1194948"/>
            <a:ext cx="2806349" cy="711111"/>
          </a:xfrm>
          <a:prstGeom prst="rect">
            <a:avLst/>
          </a:prstGeom>
        </p:spPr>
      </p:pic>
      <p:pic>
        <p:nvPicPr>
          <p:cNvPr id="12" name="Picture 11" descr="prodigy logo-white.png"/>
          <p:cNvPicPr>
            <a:picLocks noChangeAspect="1"/>
          </p:cNvPicPr>
          <p:nvPr/>
        </p:nvPicPr>
        <p:blipFill>
          <a:blip r:embed="rId9" cstate="print">
            <a:duotone>
              <a:prstClr val="black"/>
              <a:schemeClr val="accent2">
                <a:tint val="45000"/>
                <a:satMod val="400000"/>
              </a:schemeClr>
            </a:duotone>
          </a:blip>
          <a:stretch>
            <a:fillRect/>
          </a:stretch>
        </p:blipFill>
        <p:spPr>
          <a:xfrm>
            <a:off x="5247860" y="5263598"/>
            <a:ext cx="3378063" cy="922643"/>
          </a:xfrm>
          <a:prstGeom prst="rect">
            <a:avLst/>
          </a:prstGeom>
          <a:solidFill>
            <a:schemeClr val="bg2">
              <a:lumMod val="50000"/>
            </a:schemeClr>
          </a:solidFill>
          <a:ln>
            <a:solidFill>
              <a:srgbClr val="00B0F0"/>
            </a:solidFill>
          </a:ln>
        </p:spPr>
      </p:pic>
      <p:pic>
        <p:nvPicPr>
          <p:cNvPr id="13" name="Picture 12" descr="https://tse4.mm.bing.net/th?id=OIP.6mORWYmTJI1atiy4QtpZGAHaBZ&amp;pid=15.1&amp;P=0&amp;w=555&amp;h=105">
            <a:extLst>
              <a:ext uri="{FF2B5EF4-FFF2-40B4-BE49-F238E27FC236}">
                <a16:creationId xmlns:a16="http://schemas.microsoft.com/office/drawing/2014/main" id="{DE5C0B68-32B8-45EF-ACE8-8581FAB6615E}"/>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287879" y="1889033"/>
            <a:ext cx="3649730" cy="1129532"/>
          </a:xfrm>
          <a:prstGeom prst="rect">
            <a:avLst/>
          </a:prstGeom>
          <a:noFill/>
          <a:ln>
            <a:noFill/>
          </a:ln>
        </p:spPr>
      </p:pic>
      <p:pic>
        <p:nvPicPr>
          <p:cNvPr id="14" name="Picture 13" descr="http://www.math-drills.com/images/adaptedmind.jpg">
            <a:extLst>
              <a:ext uri="{FF2B5EF4-FFF2-40B4-BE49-F238E27FC236}">
                <a16:creationId xmlns:a16="http://schemas.microsoft.com/office/drawing/2014/main" id="{10C21D2F-B7E0-4F29-8DEF-D726C2916D62}"/>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9644248" y="3538248"/>
            <a:ext cx="2247900" cy="899160"/>
          </a:xfrm>
          <a:prstGeom prst="rect">
            <a:avLst/>
          </a:prstGeom>
          <a:noFill/>
          <a:ln>
            <a:noFill/>
          </a:ln>
        </p:spPr>
      </p:pic>
    </p:spTree>
    <p:extLst>
      <p:ext uri="{BB962C8B-B14F-4D97-AF65-F5344CB8AC3E}">
        <p14:creationId xmlns:p14="http://schemas.microsoft.com/office/powerpoint/2010/main" val="160220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lgerian" panose="04020705040A02060702" pitchFamily="82" charset="0"/>
              </a:rPr>
              <a:t>Smart Goal 7</a:t>
            </a:r>
          </a:p>
        </p:txBody>
      </p:sp>
      <p:sp>
        <p:nvSpPr>
          <p:cNvPr id="4" name="Content Placeholder 13"/>
          <p:cNvSpPr txBox="1">
            <a:spLocks/>
          </p:cNvSpPr>
          <p:nvPr/>
        </p:nvSpPr>
        <p:spPr>
          <a:xfrm>
            <a:off x="1065212" y="2955471"/>
            <a:ext cx="10058400" cy="2596243"/>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3600" dirty="0">
                <a:latin typeface="Algerian" panose="04020705040A02060702" pitchFamily="82" charset="0"/>
              </a:rPr>
              <a:t>Increase the number of students that are proficient or score a level iii or above by 5% on the 2</a:t>
            </a:r>
            <a:r>
              <a:rPr lang="en-US" sz="3600" baseline="30000" dirty="0">
                <a:latin typeface="Algerian" panose="04020705040A02060702" pitchFamily="82" charset="0"/>
              </a:rPr>
              <a:t>nd</a:t>
            </a:r>
            <a:r>
              <a:rPr lang="en-US" sz="3600" dirty="0">
                <a:latin typeface="Algerian" panose="04020705040A02060702" pitchFamily="82" charset="0"/>
              </a:rPr>
              <a:t> 3</a:t>
            </a:r>
            <a:r>
              <a:rPr lang="en-US" sz="3600" baseline="30000" dirty="0">
                <a:latin typeface="Algerian" panose="04020705040A02060702" pitchFamily="82" charset="0"/>
              </a:rPr>
              <a:t>rd</a:t>
            </a:r>
            <a:r>
              <a:rPr lang="en-US" sz="3600" dirty="0">
                <a:latin typeface="Algerian" panose="04020705040A02060702" pitchFamily="82" charset="0"/>
              </a:rPr>
              <a:t>, 4</a:t>
            </a:r>
            <a:r>
              <a:rPr lang="en-US" sz="3600" baseline="30000" dirty="0">
                <a:latin typeface="Algerian" panose="04020705040A02060702" pitchFamily="82" charset="0"/>
              </a:rPr>
              <a:t>th</a:t>
            </a:r>
            <a:r>
              <a:rPr lang="en-US" sz="3600" dirty="0">
                <a:latin typeface="Algerian" panose="04020705040A02060702" pitchFamily="82" charset="0"/>
              </a:rPr>
              <a:t> and 5</a:t>
            </a:r>
            <a:r>
              <a:rPr lang="en-US" sz="3600" baseline="30000" dirty="0">
                <a:latin typeface="Algerian" panose="04020705040A02060702" pitchFamily="82" charset="0"/>
              </a:rPr>
              <a:t>th</a:t>
            </a:r>
            <a:r>
              <a:rPr lang="en-US" sz="3600" dirty="0">
                <a:latin typeface="Algerian" panose="04020705040A02060702" pitchFamily="82" charset="0"/>
              </a:rPr>
              <a:t> grade </a:t>
            </a:r>
            <a:r>
              <a:rPr lang="en-US" sz="3600" dirty="0" err="1">
                <a:latin typeface="Algerian" panose="04020705040A02060702" pitchFamily="82" charset="0"/>
              </a:rPr>
              <a:t>eog</a:t>
            </a:r>
            <a:r>
              <a:rPr lang="en-US" sz="3600" dirty="0">
                <a:latin typeface="Algerian" panose="04020705040A02060702" pitchFamily="82" charset="0"/>
              </a:rPr>
              <a:t> math exam.</a:t>
            </a:r>
          </a:p>
        </p:txBody>
      </p:sp>
      <p:pic>
        <p:nvPicPr>
          <p:cNvPr id="6" name="Picture 5" descr="Cambridge College Primary Maths - Fifth Grade - First Bimes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7903" y="793103"/>
            <a:ext cx="2325069" cy="1951264"/>
          </a:xfrm>
          <a:prstGeom prst="rect">
            <a:avLst/>
          </a:prstGeom>
        </p:spPr>
      </p:pic>
      <p:pic>
        <p:nvPicPr>
          <p:cNvPr id="7" name="Picture 6" descr="https://www.studyisland.com/sites/studyisland.com/themes/simodern/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4412" y="4562668"/>
            <a:ext cx="41910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tudy Island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8564" y="5666454"/>
            <a:ext cx="22002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rodigy logo-white.png"/>
          <p:cNvPicPr>
            <a:picLocks noChangeAspect="1"/>
          </p:cNvPicPr>
          <p:nvPr/>
        </p:nvPicPr>
        <p:blipFill>
          <a:blip r:embed="rId6" cstate="print">
            <a:duotone>
              <a:prstClr val="black"/>
              <a:schemeClr val="accent2">
                <a:tint val="45000"/>
                <a:satMod val="400000"/>
              </a:schemeClr>
            </a:duotone>
          </a:blip>
          <a:stretch>
            <a:fillRect/>
          </a:stretch>
        </p:blipFill>
        <p:spPr>
          <a:xfrm rot="21166344">
            <a:off x="566530" y="5710858"/>
            <a:ext cx="3378063" cy="922643"/>
          </a:xfrm>
          <a:prstGeom prst="rect">
            <a:avLst/>
          </a:prstGeom>
          <a:solidFill>
            <a:schemeClr val="bg2">
              <a:lumMod val="50000"/>
            </a:schemeClr>
          </a:solidFill>
          <a:ln>
            <a:solidFill>
              <a:schemeClr val="bg1"/>
            </a:solidFill>
          </a:ln>
        </p:spPr>
      </p:pic>
      <p:pic>
        <p:nvPicPr>
          <p:cNvPr id="10" name="Picture 9" descr="ScootPad logo-light.png"/>
          <p:cNvPicPr>
            <a:picLocks noChangeAspect="1"/>
          </p:cNvPicPr>
          <p:nvPr/>
        </p:nvPicPr>
        <p:blipFill>
          <a:blip r:embed="rId7" cstate="print">
            <a:duotone>
              <a:prstClr val="black"/>
              <a:schemeClr val="accent1">
                <a:tint val="45000"/>
                <a:satMod val="400000"/>
              </a:schemeClr>
            </a:duotone>
          </a:blip>
          <a:stretch>
            <a:fillRect/>
          </a:stretch>
        </p:blipFill>
        <p:spPr>
          <a:xfrm rot="512762">
            <a:off x="5984912" y="638357"/>
            <a:ext cx="2806349" cy="711111"/>
          </a:xfrm>
          <a:prstGeom prst="rect">
            <a:avLst/>
          </a:prstGeom>
        </p:spPr>
      </p:pic>
      <p:pic>
        <p:nvPicPr>
          <p:cNvPr id="11" name="Picture 10" descr="http://www.math-drills.com/images/adaptedmind.jpg">
            <a:extLst>
              <a:ext uri="{FF2B5EF4-FFF2-40B4-BE49-F238E27FC236}">
                <a16:creationId xmlns:a16="http://schemas.microsoft.com/office/drawing/2014/main" id="{F7AFFB32-45B4-4D6D-B0C5-C9443992C7B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024248" y="1664849"/>
            <a:ext cx="3109226" cy="1175881"/>
          </a:xfrm>
          <a:prstGeom prst="rect">
            <a:avLst/>
          </a:prstGeom>
          <a:noFill/>
          <a:ln>
            <a:noFill/>
          </a:ln>
        </p:spPr>
      </p:pic>
      <p:pic>
        <p:nvPicPr>
          <p:cNvPr id="12" name="Picture 11" descr="https://tse4.mm.bing.net/th?id=OIP.6mORWYmTJI1atiy4QtpZGAHaBZ&amp;pid=15.1&amp;P=0&amp;w=555&amp;h=105">
            <a:extLst>
              <a:ext uri="{FF2B5EF4-FFF2-40B4-BE49-F238E27FC236}">
                <a16:creationId xmlns:a16="http://schemas.microsoft.com/office/drawing/2014/main" id="{734BD36D-CB3D-4646-85CB-A3338CB36704}"/>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287879" y="1889033"/>
            <a:ext cx="3649730" cy="1129532"/>
          </a:xfrm>
          <a:prstGeom prst="rect">
            <a:avLst/>
          </a:prstGeom>
          <a:noFill/>
          <a:ln>
            <a:noFill/>
          </a:ln>
        </p:spPr>
      </p:pic>
    </p:spTree>
    <p:extLst>
      <p:ext uri="{BB962C8B-B14F-4D97-AF65-F5344CB8AC3E}">
        <p14:creationId xmlns:p14="http://schemas.microsoft.com/office/powerpoint/2010/main" val="56898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udy Island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7879" y="3874977"/>
            <a:ext cx="22002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studyisland.com/sites/studyisland.com/themes/simodern/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5604" y="2760306"/>
            <a:ext cx="41910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778482" y="4861251"/>
            <a:ext cx="1443912" cy="12596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dr ken wagner rhode island s new commissioner of public education wa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011" y="5089367"/>
            <a:ext cx="2943368" cy="1338262"/>
          </a:xfrm>
          <a:prstGeom prst="rect">
            <a:avLst/>
          </a:prstGeom>
        </p:spPr>
      </p:pic>
      <p:pic>
        <p:nvPicPr>
          <p:cNvPr id="7" name="Picture 6" descr="reading is key » reading is ke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8366" y="643812"/>
            <a:ext cx="2116494" cy="2116494"/>
          </a:xfrm>
          <a:prstGeom prst="rect">
            <a:avLst/>
          </a:prstGeom>
        </p:spPr>
      </p:pic>
      <p:pic>
        <p:nvPicPr>
          <p:cNvPr id="8" name="Picture 7" descr="EGodsave - Reading Resource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439" y="305620"/>
            <a:ext cx="4300103" cy="2107318"/>
          </a:xfrm>
          <a:prstGeom prst="rect">
            <a:avLst/>
          </a:prstGeom>
        </p:spPr>
      </p:pic>
      <p:pic>
        <p:nvPicPr>
          <p:cNvPr id="9" name="Picture 8" descr="ScootPad logo-light.png"/>
          <p:cNvPicPr>
            <a:picLocks noChangeAspect="1"/>
          </p:cNvPicPr>
          <p:nvPr/>
        </p:nvPicPr>
        <p:blipFill>
          <a:blip r:embed="rId8" cstate="print">
            <a:duotone>
              <a:prstClr val="black"/>
              <a:schemeClr val="accent1">
                <a:tint val="45000"/>
                <a:satMod val="400000"/>
              </a:schemeClr>
            </a:duotone>
          </a:blip>
          <a:stretch>
            <a:fillRect/>
          </a:stretch>
        </p:blipFill>
        <p:spPr>
          <a:xfrm rot="798047">
            <a:off x="8897076" y="3411374"/>
            <a:ext cx="2806349" cy="711111"/>
          </a:xfrm>
          <a:prstGeom prst="rect">
            <a:avLst/>
          </a:prstGeom>
        </p:spPr>
      </p:pic>
      <p:pic>
        <p:nvPicPr>
          <p:cNvPr id="10" name="Picture 9" descr="prodigy logo-white.png"/>
          <p:cNvPicPr>
            <a:picLocks noChangeAspect="1"/>
          </p:cNvPicPr>
          <p:nvPr/>
        </p:nvPicPr>
        <p:blipFill>
          <a:blip r:embed="rId9" cstate="print">
            <a:duotone>
              <a:prstClr val="black"/>
              <a:schemeClr val="accent2">
                <a:tint val="45000"/>
                <a:satMod val="400000"/>
              </a:schemeClr>
            </a:duotone>
          </a:blip>
          <a:stretch>
            <a:fillRect/>
          </a:stretch>
        </p:blipFill>
        <p:spPr>
          <a:xfrm rot="20370832">
            <a:off x="54634" y="3186318"/>
            <a:ext cx="3378063" cy="922643"/>
          </a:xfrm>
          <a:prstGeom prst="rect">
            <a:avLst/>
          </a:prstGeom>
          <a:solidFill>
            <a:schemeClr val="bg2">
              <a:lumMod val="50000"/>
            </a:schemeClr>
          </a:solidFill>
          <a:ln>
            <a:solidFill>
              <a:schemeClr val="bg1"/>
            </a:solidFill>
          </a:ln>
        </p:spPr>
      </p:pic>
      <p:pic>
        <p:nvPicPr>
          <p:cNvPr id="11" name="Picture 10" descr="http://2.bp.blogspot.com/-WVUSJaFvs6Y/UpPMhian5_I/AAAAAAAAAWQ/AnPI5p5p3uY/s1600/iready.png">
            <a:extLst>
              <a:ext uri="{FF2B5EF4-FFF2-40B4-BE49-F238E27FC236}">
                <a16:creationId xmlns:a16="http://schemas.microsoft.com/office/drawing/2014/main" id="{B9F79D59-3721-4834-AE1C-D925865AE5AD}"/>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06189" y="643812"/>
            <a:ext cx="2924967" cy="2265609"/>
          </a:xfrm>
          <a:prstGeom prst="rect">
            <a:avLst/>
          </a:prstGeom>
          <a:noFill/>
          <a:ln>
            <a:noFill/>
          </a:ln>
        </p:spPr>
      </p:pic>
    </p:spTree>
    <p:extLst>
      <p:ext uri="{BB962C8B-B14F-4D97-AF65-F5344CB8AC3E}">
        <p14:creationId xmlns:p14="http://schemas.microsoft.com/office/powerpoint/2010/main" val="331102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lgerian" panose="04020705040A02060702" pitchFamily="82" charset="0"/>
              </a:rPr>
              <a:t>Smart Goal 8</a:t>
            </a:r>
          </a:p>
        </p:txBody>
      </p:sp>
      <p:sp>
        <p:nvSpPr>
          <p:cNvPr id="4" name="Content Placeholder 13"/>
          <p:cNvSpPr txBox="1">
            <a:spLocks/>
          </p:cNvSpPr>
          <p:nvPr/>
        </p:nvSpPr>
        <p:spPr>
          <a:xfrm>
            <a:off x="1065212" y="2955471"/>
            <a:ext cx="10058400" cy="2596243"/>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3600" dirty="0">
                <a:latin typeface="Algerian" panose="04020705040A02060702" pitchFamily="82" charset="0"/>
              </a:rPr>
              <a:t>Increase the number of students that are proficient or score a level iii or above by 5% on the 2</a:t>
            </a:r>
            <a:r>
              <a:rPr lang="en-US" sz="3600" baseline="30000" dirty="0">
                <a:latin typeface="Algerian" panose="04020705040A02060702" pitchFamily="82" charset="0"/>
              </a:rPr>
              <a:t>nd</a:t>
            </a:r>
            <a:r>
              <a:rPr lang="en-US" sz="3600" dirty="0">
                <a:latin typeface="Algerian" panose="04020705040A02060702" pitchFamily="82" charset="0"/>
              </a:rPr>
              <a:t> 3</a:t>
            </a:r>
            <a:r>
              <a:rPr lang="en-US" sz="3600" baseline="30000" dirty="0">
                <a:latin typeface="Algerian" panose="04020705040A02060702" pitchFamily="82" charset="0"/>
              </a:rPr>
              <a:t>rd</a:t>
            </a:r>
            <a:r>
              <a:rPr lang="en-US" sz="3600" dirty="0">
                <a:latin typeface="Algerian" panose="04020705040A02060702" pitchFamily="82" charset="0"/>
              </a:rPr>
              <a:t>, 4</a:t>
            </a:r>
            <a:r>
              <a:rPr lang="en-US" sz="3600" baseline="30000" dirty="0">
                <a:latin typeface="Algerian" panose="04020705040A02060702" pitchFamily="82" charset="0"/>
              </a:rPr>
              <a:t>th</a:t>
            </a:r>
            <a:r>
              <a:rPr lang="en-US" sz="3600" dirty="0">
                <a:latin typeface="Algerian" panose="04020705040A02060702" pitchFamily="82" charset="0"/>
              </a:rPr>
              <a:t> and 5</a:t>
            </a:r>
            <a:r>
              <a:rPr lang="en-US" sz="3600" baseline="30000" dirty="0">
                <a:latin typeface="Algerian" panose="04020705040A02060702" pitchFamily="82" charset="0"/>
              </a:rPr>
              <a:t>th</a:t>
            </a:r>
            <a:r>
              <a:rPr lang="en-US" sz="3600" dirty="0">
                <a:latin typeface="Algerian" panose="04020705040A02060702" pitchFamily="82" charset="0"/>
              </a:rPr>
              <a:t> grade </a:t>
            </a:r>
            <a:r>
              <a:rPr lang="en-US" sz="3600" dirty="0" err="1">
                <a:latin typeface="Algerian" panose="04020705040A02060702" pitchFamily="82" charset="0"/>
              </a:rPr>
              <a:t>eog</a:t>
            </a:r>
            <a:r>
              <a:rPr lang="en-US" sz="3600" dirty="0">
                <a:latin typeface="Algerian" panose="04020705040A02060702" pitchFamily="82" charset="0"/>
              </a:rPr>
              <a:t> reading exam.</a:t>
            </a:r>
          </a:p>
        </p:txBody>
      </p:sp>
      <p:pic>
        <p:nvPicPr>
          <p:cNvPr id="8" name="Picture 7" descr="EGodsave - Reading Resour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745" y="585538"/>
            <a:ext cx="4300103" cy="2107318"/>
          </a:xfrm>
          <a:prstGeom prst="rect">
            <a:avLst/>
          </a:prstGeom>
        </p:spPr>
      </p:pic>
      <p:pic>
        <p:nvPicPr>
          <p:cNvPr id="9" name="Picture 8" descr="Read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6641" y="5329140"/>
            <a:ext cx="1462797" cy="1123305"/>
          </a:xfrm>
          <a:prstGeom prst="rect">
            <a:avLst/>
          </a:prstGeom>
        </p:spPr>
      </p:pic>
      <p:pic>
        <p:nvPicPr>
          <p:cNvPr id="10" name="Picture 9" descr="prodigy logo-white.png"/>
          <p:cNvPicPr>
            <a:picLocks noChangeAspect="1"/>
          </p:cNvPicPr>
          <p:nvPr/>
        </p:nvPicPr>
        <p:blipFill>
          <a:blip r:embed="rId5" cstate="print">
            <a:duotone>
              <a:prstClr val="black"/>
              <a:schemeClr val="accent2">
                <a:tint val="45000"/>
                <a:satMod val="400000"/>
              </a:schemeClr>
            </a:duotone>
          </a:blip>
          <a:stretch>
            <a:fillRect/>
          </a:stretch>
        </p:blipFill>
        <p:spPr>
          <a:xfrm rot="20541845">
            <a:off x="60382" y="1924049"/>
            <a:ext cx="3378063" cy="922643"/>
          </a:xfrm>
          <a:prstGeom prst="rect">
            <a:avLst/>
          </a:prstGeom>
          <a:solidFill>
            <a:schemeClr val="bg2">
              <a:lumMod val="50000"/>
            </a:schemeClr>
          </a:solidFill>
          <a:ln>
            <a:solidFill>
              <a:schemeClr val="bg1"/>
            </a:solidFill>
          </a:ln>
        </p:spPr>
      </p:pic>
      <p:pic>
        <p:nvPicPr>
          <p:cNvPr id="11" name="Picture 10" descr="http://image.slidesharecdn.com/ireadydiaginstntl-brochure-120219220855-phpapp02/95/iready-diagnostic-instruction-1-728.jpg?cb=1397058501">
            <a:extLst>
              <a:ext uri="{FF2B5EF4-FFF2-40B4-BE49-F238E27FC236}">
                <a16:creationId xmlns:a16="http://schemas.microsoft.com/office/drawing/2014/main" id="{06C46252-21EA-4ABD-BE50-EC0DFACAAC5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698087" y="4532272"/>
            <a:ext cx="3339925" cy="2325728"/>
          </a:xfrm>
          <a:prstGeom prst="rect">
            <a:avLst/>
          </a:prstGeom>
          <a:noFill/>
          <a:ln>
            <a:noFill/>
          </a:ln>
        </p:spPr>
      </p:pic>
    </p:spTree>
    <p:extLst>
      <p:ext uri="{BB962C8B-B14F-4D97-AF65-F5344CB8AC3E}">
        <p14:creationId xmlns:p14="http://schemas.microsoft.com/office/powerpoint/2010/main" val="346958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7282" y="4206118"/>
            <a:ext cx="1443912" cy="12596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dr ken wagner rhode island s new commissioner of public education w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418" y="4938568"/>
            <a:ext cx="2943368" cy="1338262"/>
          </a:xfrm>
          <a:prstGeom prst="rect">
            <a:avLst/>
          </a:prstGeom>
        </p:spPr>
      </p:pic>
      <p:pic>
        <p:nvPicPr>
          <p:cNvPr id="8194" name="Picture 2" descr="Image result for school connect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39" y="1921311"/>
            <a:ext cx="7185447" cy="26288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xternal image beerespectful.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9151" y="716902"/>
            <a:ext cx="1312506" cy="1312506"/>
          </a:xfrm>
          <a:prstGeom prst="rect">
            <a:avLst/>
          </a:prstGeom>
        </p:spPr>
      </p:pic>
      <p:pic>
        <p:nvPicPr>
          <p:cNvPr id="6" name="Picture 5" descr="301 Moved Permanentl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9232" y="716902"/>
            <a:ext cx="2149469" cy="1074735"/>
          </a:xfrm>
          <a:prstGeom prst="rect">
            <a:avLst/>
          </a:prstGeom>
        </p:spPr>
      </p:pic>
      <p:pic>
        <p:nvPicPr>
          <p:cNvPr id="7" name="Picture 6" descr="... ...: It is Time to Send Children to India for Learning Disciplin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1363" y="5444417"/>
            <a:ext cx="1345690" cy="1112437"/>
          </a:xfrm>
          <a:prstGeom prst="rect">
            <a:avLst/>
          </a:prstGeom>
        </p:spPr>
      </p:pic>
    </p:spTree>
    <p:extLst>
      <p:ext uri="{BB962C8B-B14F-4D97-AF65-F5344CB8AC3E}">
        <p14:creationId xmlns:p14="http://schemas.microsoft.com/office/powerpoint/2010/main" val="59446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lgerian" panose="04020705040A02060702" pitchFamily="82" charset="0"/>
              </a:rPr>
              <a:t>Smart Goal 9</a:t>
            </a:r>
          </a:p>
        </p:txBody>
      </p:sp>
      <p:sp>
        <p:nvSpPr>
          <p:cNvPr id="4" name="Content Placeholder 13"/>
          <p:cNvSpPr txBox="1">
            <a:spLocks/>
          </p:cNvSpPr>
          <p:nvPr/>
        </p:nvSpPr>
        <p:spPr>
          <a:xfrm>
            <a:off x="1065212" y="2955471"/>
            <a:ext cx="10058400" cy="2596243"/>
          </a:xfrm>
          <a:prstGeom prst="rect">
            <a:avLst/>
          </a:prstGeom>
        </p:spPr>
        <p:txBody>
          <a:bodyPr>
            <a:normAutofit lnSpcReduction="1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3600" dirty="0">
                <a:latin typeface="Algerian" panose="04020705040A02060702" pitchFamily="82" charset="0"/>
              </a:rPr>
              <a:t>Decrease the number of short term suspensions &amp; student referrals for students attending project </a:t>
            </a:r>
            <a:r>
              <a:rPr lang="en-US" sz="3600" dirty="0" err="1">
                <a:latin typeface="Algerian" panose="04020705040A02060702" pitchFamily="82" charset="0"/>
              </a:rPr>
              <a:t>c.a.r.e.s</a:t>
            </a:r>
            <a:r>
              <a:rPr lang="en-US" sz="3600" dirty="0">
                <a:latin typeface="Algerian" panose="04020705040A02060702" pitchFamily="82" charset="0"/>
              </a:rPr>
              <a:t>. for 30 days or more below the district and/or state average</a:t>
            </a:r>
          </a:p>
        </p:txBody>
      </p:sp>
    </p:spTree>
    <p:extLst>
      <p:ext uri="{BB962C8B-B14F-4D97-AF65-F5344CB8AC3E}">
        <p14:creationId xmlns:p14="http://schemas.microsoft.com/office/powerpoint/2010/main" val="10785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i="1" dirty="0">
                <a:latin typeface="Algerian" panose="04020705040A02060702" pitchFamily="82" charset="0"/>
              </a:rPr>
              <a:t>Continuing the Road Ahead</a:t>
            </a:r>
            <a:endParaRPr i="1" dirty="0">
              <a:latin typeface="Algerian" panose="04020705040A02060702" pitchFamily="82" charset="0"/>
            </a:endParaRPr>
          </a:p>
        </p:txBody>
      </p:sp>
      <p:sp>
        <p:nvSpPr>
          <p:cNvPr id="14" name="Content Placeholder 13"/>
          <p:cNvSpPr>
            <a:spLocks noGrp="1"/>
          </p:cNvSpPr>
          <p:nvPr>
            <p:ph idx="1"/>
          </p:nvPr>
        </p:nvSpPr>
        <p:spPr/>
        <p:txBody>
          <a:bodyPr>
            <a:normAutofit/>
          </a:bodyPr>
          <a:lstStyle/>
          <a:p>
            <a:r>
              <a:rPr lang="en-US" sz="3600" i="1" dirty="0">
                <a:latin typeface="Algerian" panose="04020705040A02060702" pitchFamily="82" charset="0"/>
              </a:rPr>
              <a:t>The following are the 12 updated Project C.A.R.E.S. smart goals set in place for the 2018-2019 school year. These goals will continue to help us close the achievement gap!</a:t>
            </a:r>
            <a:endParaRPr sz="3600" i="1" dirty="0">
              <a:latin typeface="Algerian" panose="04020705040A02060702" pitchFamily="82" charset="0"/>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522413" y="1031195"/>
            <a:ext cx="4572000" cy="4572000"/>
          </a:xfrm>
        </p:spPr>
      </p:pic>
      <p:pic>
        <p:nvPicPr>
          <p:cNvPr id="10" name="Picture 9" descr="Best learning practices | My journey through coetai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900" y="359228"/>
            <a:ext cx="2474086" cy="2454293"/>
          </a:xfrm>
          <a:prstGeom prst="rect">
            <a:avLst/>
          </a:prstGeom>
        </p:spPr>
      </p:pic>
      <p:pic>
        <p:nvPicPr>
          <p:cNvPr id="11" name="Picture 10" descr="family.involvement.logo.smal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1921" y="3499757"/>
            <a:ext cx="4069957" cy="2560638"/>
          </a:xfrm>
          <a:prstGeom prst="rect">
            <a:avLst/>
          </a:prstGeo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lgerian" panose="04020705040A02060702" pitchFamily="82" charset="0"/>
              </a:rPr>
              <a:t>Smart Goal 10</a:t>
            </a:r>
          </a:p>
        </p:txBody>
      </p:sp>
      <p:sp>
        <p:nvSpPr>
          <p:cNvPr id="4" name="Content Placeholder 13"/>
          <p:cNvSpPr txBox="1">
            <a:spLocks/>
          </p:cNvSpPr>
          <p:nvPr/>
        </p:nvSpPr>
        <p:spPr>
          <a:xfrm>
            <a:off x="511289" y="2139043"/>
            <a:ext cx="10058400" cy="2596243"/>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3600" dirty="0">
                <a:latin typeface="Algerian" panose="04020705040A02060702" pitchFamily="82" charset="0"/>
              </a:rPr>
              <a:t>50% of participants’ family members engage in one or more of the collaborative opportunities provided by project </a:t>
            </a:r>
            <a:r>
              <a:rPr lang="en-US" sz="3600" dirty="0" err="1">
                <a:latin typeface="Algerian" panose="04020705040A02060702" pitchFamily="82" charset="0"/>
              </a:rPr>
              <a:t>c.a.r.e.s</a:t>
            </a:r>
            <a:r>
              <a:rPr lang="en-US" sz="3600" dirty="0">
                <a:latin typeface="Algerian" panose="04020705040A02060702" pitchFamily="82" charset="0"/>
              </a:rPr>
              <a:t>.</a:t>
            </a:r>
          </a:p>
        </p:txBody>
      </p:sp>
      <p:pic>
        <p:nvPicPr>
          <p:cNvPr id="5" name="Picture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6070" y="304800"/>
            <a:ext cx="2027238" cy="2027238"/>
          </a:xfrm>
          <a:prstGeom prst="rect">
            <a:avLst/>
          </a:prstGeom>
        </p:spPr>
      </p:pic>
      <p:pic>
        <p:nvPicPr>
          <p:cNvPr id="6" name="Picture 5" descr="Best learning practices | My journey through coetai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3072" y="4947557"/>
            <a:ext cx="1744788" cy="1730829"/>
          </a:xfrm>
          <a:prstGeom prst="rect">
            <a:avLst/>
          </a:prstGeom>
        </p:spPr>
      </p:pic>
    </p:spTree>
    <p:extLst>
      <p:ext uri="{BB962C8B-B14F-4D97-AF65-F5344CB8AC3E}">
        <p14:creationId xmlns:p14="http://schemas.microsoft.com/office/powerpoint/2010/main" val="327865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066213" y="421594"/>
            <a:ext cx="2709019" cy="1885508"/>
          </a:xfrm>
        </p:spPr>
        <p:txBody>
          <a:bodyPr>
            <a:normAutofit/>
          </a:bodyPr>
          <a:lstStyle/>
          <a:p>
            <a:r>
              <a:rPr lang="en-US" sz="2200" dirty="0"/>
              <a:t>Entrepreneurial Programs</a:t>
            </a:r>
          </a:p>
        </p:txBody>
      </p:sp>
      <p:pic>
        <p:nvPicPr>
          <p:cNvPr id="2" name="Picture Placeholder 1" descr="10 Simple Coding Tips for Bloggers by @TeacherToolkit ..."/>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21345" r="21345"/>
          <a:stretch>
            <a:fillRect/>
          </a:stretch>
        </p:blipFill>
        <p:spPr>
          <a:xfrm>
            <a:off x="840795" y="1020193"/>
            <a:ext cx="1886076" cy="2218913"/>
          </a:xfrm>
        </p:spPr>
      </p:pic>
      <p:pic>
        <p:nvPicPr>
          <p:cNvPr id="3" name="Picture Placeholder 2" descr="Advance Australia Culture Fair - photography study"/>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9288" b="9288"/>
          <a:stretch>
            <a:fillRect/>
          </a:stretch>
        </p:blipFill>
        <p:spPr/>
      </p:pic>
      <p:pic>
        <p:nvPicPr>
          <p:cNvPr id="4" name="Picture Placeholder 3" descr="ادوات الخياطة صورة"/>
          <p:cNvPicPr>
            <a:picLocks noGrp="1" noChangeAspect="1"/>
          </p:cNvPicPr>
          <p:nvPr>
            <p:ph type="pic" sz="quarter" idx="19"/>
          </p:nvPr>
        </p:nvPicPr>
        <p:blipFill>
          <a:blip r:embed="rId5" cstate="print">
            <a:extLst>
              <a:ext uri="{28A0092B-C50C-407E-A947-70E740481C1C}">
                <a14:useLocalDpi xmlns:a14="http://schemas.microsoft.com/office/drawing/2010/main" val="0"/>
              </a:ext>
            </a:extLst>
          </a:blip>
          <a:srcRect t="8534" b="8534"/>
          <a:stretch>
            <a:fillRect/>
          </a:stretch>
        </p:blipFill>
        <p:spPr/>
      </p:pic>
      <p:sp>
        <p:nvSpPr>
          <p:cNvPr id="10" name="Text Placeholder 9"/>
          <p:cNvSpPr>
            <a:spLocks noGrp="1"/>
          </p:cNvSpPr>
          <p:nvPr>
            <p:ph type="body" sz="half" idx="21"/>
          </p:nvPr>
        </p:nvSpPr>
        <p:spPr/>
        <p:txBody>
          <a:bodyPr>
            <a:normAutofit fontScale="92500" lnSpcReduction="20000"/>
          </a:bodyPr>
          <a:lstStyle/>
          <a:p>
            <a:r>
              <a:rPr lang="en-US" dirty="0"/>
              <a:t>Videography</a:t>
            </a:r>
          </a:p>
          <a:p>
            <a:r>
              <a:rPr lang="en-US" dirty="0"/>
              <a:t>Music Production</a:t>
            </a:r>
          </a:p>
          <a:p>
            <a:r>
              <a:rPr lang="en-US" dirty="0"/>
              <a:t>Arts &amp; Craft</a:t>
            </a:r>
          </a:p>
          <a:p>
            <a:r>
              <a:rPr lang="en-US" dirty="0"/>
              <a:t>Embroidery</a:t>
            </a:r>
          </a:p>
          <a:p>
            <a:r>
              <a:rPr lang="en-US" dirty="0"/>
              <a:t>Robotics</a:t>
            </a:r>
          </a:p>
          <a:p>
            <a:r>
              <a:rPr lang="en-US" dirty="0"/>
              <a:t>Heat Press</a:t>
            </a:r>
          </a:p>
          <a:p>
            <a:r>
              <a:rPr lang="en-US" dirty="0"/>
              <a:t>Coding</a:t>
            </a:r>
          </a:p>
          <a:p>
            <a:r>
              <a:rPr lang="en-US" dirty="0"/>
              <a:t>Graphic Arts &amp; Design</a:t>
            </a:r>
          </a:p>
        </p:txBody>
      </p:sp>
      <p:pic>
        <p:nvPicPr>
          <p:cNvPr id="5" name="Picture 4" descr="Las notas musicales se colocan en el pentagrama, tanto en las línea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795" y="3239106"/>
            <a:ext cx="2153198" cy="2293285"/>
          </a:xfrm>
          <a:prstGeom prst="rect">
            <a:avLst/>
          </a:prstGeom>
        </p:spPr>
      </p:pic>
      <p:pic>
        <p:nvPicPr>
          <p:cNvPr id="11" name="Picture 10" descr="Quieres ser reportero/a de la UniPoSiBLE? » UniPoSiBL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4886" y="1140371"/>
            <a:ext cx="2356757" cy="2356757"/>
          </a:xfrm>
          <a:prstGeom prst="rect">
            <a:avLst/>
          </a:prstGeom>
        </p:spPr>
      </p:pic>
      <p:pic>
        <p:nvPicPr>
          <p:cNvPr id="12" name="Picture 11" descr="Arts e Crafts: concorso per giovani artigiani » La Gazzetta di Lucc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33569" y="158620"/>
            <a:ext cx="2174306" cy="1339724"/>
          </a:xfrm>
          <a:prstGeom prst="rect">
            <a:avLst/>
          </a:prstGeom>
        </p:spPr>
      </p:pic>
      <p:pic>
        <p:nvPicPr>
          <p:cNvPr id="13" name="Picture 12" descr="Etalase Desaingrafi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4128" y="3614247"/>
            <a:ext cx="1788177" cy="1788177"/>
          </a:xfrm>
          <a:prstGeom prst="rect">
            <a:avLst/>
          </a:prstGeom>
        </p:spPr>
      </p:pic>
    </p:spTree>
    <p:extLst>
      <p:ext uri="{BB962C8B-B14F-4D97-AF65-F5344CB8AC3E}">
        <p14:creationId xmlns:p14="http://schemas.microsoft.com/office/powerpoint/2010/main" val="346041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832757"/>
          </a:xfrm>
        </p:spPr>
        <p:txBody>
          <a:bodyPr/>
          <a:lstStyle/>
          <a:p>
            <a:r>
              <a:rPr lang="en-US" i="1" dirty="0">
                <a:latin typeface="Algerian" panose="04020705040A02060702" pitchFamily="82" charset="0"/>
              </a:rPr>
              <a:t>Smart goal 11</a:t>
            </a:r>
          </a:p>
        </p:txBody>
      </p:sp>
      <p:sp>
        <p:nvSpPr>
          <p:cNvPr id="3" name="Text Placeholder 2"/>
          <p:cNvSpPr>
            <a:spLocks noGrp="1"/>
          </p:cNvSpPr>
          <p:nvPr>
            <p:ph type="body" idx="1"/>
          </p:nvPr>
        </p:nvSpPr>
        <p:spPr>
          <a:xfrm>
            <a:off x="4265610" y="3151415"/>
            <a:ext cx="6858002" cy="2955472"/>
          </a:xfrm>
        </p:spPr>
        <p:txBody>
          <a:bodyPr>
            <a:noAutofit/>
          </a:bodyPr>
          <a:lstStyle/>
          <a:p>
            <a:r>
              <a:rPr lang="en-US" sz="2800" dirty="0">
                <a:latin typeface="Algerian" panose="04020705040A02060702" pitchFamily="82" charset="0"/>
              </a:rPr>
              <a:t>80% of enrolled students for 30 days or more will us the 21</a:t>
            </a:r>
            <a:r>
              <a:rPr lang="en-US" sz="2800" baseline="30000" dirty="0">
                <a:latin typeface="Algerian" panose="04020705040A02060702" pitchFamily="82" charset="0"/>
              </a:rPr>
              <a:t>st</a:t>
            </a:r>
            <a:r>
              <a:rPr lang="en-US" sz="2800" dirty="0">
                <a:latin typeface="Algerian" panose="04020705040A02060702" pitchFamily="82" charset="0"/>
              </a:rPr>
              <a:t> century digital technology through the Arts to create and develop project based learning activities and projects</a:t>
            </a:r>
          </a:p>
        </p:txBody>
      </p:sp>
    </p:spTree>
    <p:extLst>
      <p:ext uri="{BB962C8B-B14F-4D97-AF65-F5344CB8AC3E}">
        <p14:creationId xmlns:p14="http://schemas.microsoft.com/office/powerpoint/2010/main" val="28552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lgerian" panose="04020705040A02060702" pitchFamily="82" charset="0"/>
              </a:rPr>
              <a:t>Smart Goal 12</a:t>
            </a:r>
          </a:p>
        </p:txBody>
      </p:sp>
      <p:sp>
        <p:nvSpPr>
          <p:cNvPr id="4" name="Content Placeholder 13"/>
          <p:cNvSpPr txBox="1">
            <a:spLocks/>
          </p:cNvSpPr>
          <p:nvPr/>
        </p:nvSpPr>
        <p:spPr>
          <a:xfrm>
            <a:off x="868128" y="1800225"/>
            <a:ext cx="10255486" cy="3891642"/>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3000" dirty="0">
                <a:latin typeface="Algerian" panose="04020705040A02060702" pitchFamily="82" charset="0"/>
              </a:rPr>
              <a:t>program participants attending 30 days of more will be exposed to and trained in STEM (science Technology engineering math) topics that are aligned to their interest. Including by not limited to 1) media technology with script writing, filming and broadcasting 2) music production and recording 3) screen printing and creative design 4) coding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5015" y="5205177"/>
            <a:ext cx="2710542" cy="2040039"/>
          </a:xfrm>
          <a:prstGeom prst="rect">
            <a:avLst/>
          </a:prstGeom>
        </p:spPr>
      </p:pic>
      <p:pic>
        <p:nvPicPr>
          <p:cNvPr id="3" name="Picture 2" descr="Se ofertan gran cantidad de deportes, adaptados a las diferente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7064" y="296635"/>
            <a:ext cx="2857500" cy="1495425"/>
          </a:xfrm>
          <a:prstGeom prst="rect">
            <a:avLst/>
          </a:prstGeom>
        </p:spPr>
      </p:pic>
      <p:pic>
        <p:nvPicPr>
          <p:cNvPr id="7" name="Picture 6" descr="external image children-playing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6986" y="5423807"/>
            <a:ext cx="2454729" cy="1821409"/>
          </a:xfrm>
          <a:prstGeom prst="rect">
            <a:avLst/>
          </a:prstGeom>
        </p:spPr>
      </p:pic>
    </p:spTree>
    <p:extLst>
      <p:ext uri="{BB962C8B-B14F-4D97-AF65-F5344CB8AC3E}">
        <p14:creationId xmlns:p14="http://schemas.microsoft.com/office/powerpoint/2010/main" val="421399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 goals resources student learning goals washington bloom s taxonom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4700" y="3608614"/>
            <a:ext cx="4310743" cy="3069771"/>
          </a:xfrm>
          <a:prstGeom prst="rect">
            <a:avLst/>
          </a:prstGeom>
        </p:spPr>
      </p:pic>
      <p:pic>
        <p:nvPicPr>
          <p:cNvPr id="6" name="Picture 5" descr="Week 9----- Short Term Goals and Long Term Goa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5828" y="625928"/>
            <a:ext cx="4098472" cy="4098472"/>
          </a:xfrm>
          <a:prstGeom prst="rect">
            <a:avLst/>
          </a:prstGeom>
        </p:spPr>
      </p:pic>
      <p:pic>
        <p:nvPicPr>
          <p:cNvPr id="7" name="Picture 6" descr="skills,vision,goal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8757" y="195942"/>
            <a:ext cx="1755321" cy="1755321"/>
          </a:xfrm>
          <a:prstGeom prst="rect">
            <a:avLst/>
          </a:prstGeom>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200" i="1" dirty="0">
                <a:solidFill>
                  <a:srgbClr val="FF0000"/>
                </a:solidFill>
                <a:latin typeface="Algerian" panose="04020705040A02060702" pitchFamily="82" charset="0"/>
              </a:rPr>
              <a:t>The Family Institute for Health and Human Services</a:t>
            </a:r>
            <a:endParaRPr lang="en-US" sz="4200" dirty="0"/>
          </a:p>
        </p:txBody>
      </p:sp>
      <p:sp>
        <p:nvSpPr>
          <p:cNvPr id="3" name="Subtitle 2"/>
          <p:cNvSpPr>
            <a:spLocks noGrp="1"/>
          </p:cNvSpPr>
          <p:nvPr>
            <p:ph type="subTitle" idx="1"/>
          </p:nvPr>
        </p:nvSpPr>
        <p:spPr>
          <a:xfrm>
            <a:off x="7694612" y="4312298"/>
            <a:ext cx="4187925" cy="914400"/>
          </a:xfrm>
        </p:spPr>
        <p:txBody>
          <a:bodyPr/>
          <a:lstStyle/>
          <a:p>
            <a:r>
              <a:rPr lang="en-US" i="1" dirty="0">
                <a:latin typeface="Algerian" panose="04020705040A02060702" pitchFamily="82" charset="0"/>
              </a:rPr>
              <a:t>www.Projectcares.com</a:t>
            </a:r>
          </a:p>
        </p:txBody>
      </p:sp>
      <p:sp>
        <p:nvSpPr>
          <p:cNvPr id="4" name="Rectangle 3"/>
          <p:cNvSpPr/>
          <p:nvPr/>
        </p:nvSpPr>
        <p:spPr>
          <a:xfrm>
            <a:off x="4543067" y="3396343"/>
            <a:ext cx="7092205" cy="492443"/>
          </a:xfrm>
          <a:prstGeom prst="rect">
            <a:avLst/>
          </a:prstGeom>
        </p:spPr>
        <p:txBody>
          <a:bodyPr wrap="square">
            <a:spAutoFit/>
          </a:bodyPr>
          <a:lstStyle/>
          <a:p>
            <a:r>
              <a:rPr lang="en-US" sz="2600" dirty="0">
                <a:solidFill>
                  <a:srgbClr val="FF0000"/>
                </a:solidFill>
                <a:latin typeface="Algerian" panose="04020705040A02060702" pitchFamily="82" charset="0"/>
              </a:rPr>
              <a:t>After School &amp; Enrichment Program</a:t>
            </a:r>
          </a:p>
        </p:txBody>
      </p:sp>
    </p:spTree>
    <p:extLst>
      <p:ext uri="{BB962C8B-B14F-4D97-AF65-F5344CB8AC3E}">
        <p14:creationId xmlns:p14="http://schemas.microsoft.com/office/powerpoint/2010/main" val="386925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catchupmath.com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6003" y="5164010"/>
            <a:ext cx="4785644" cy="15744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math.cmu.edu/~handron/problems/math-problems.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22" y="3920412"/>
            <a:ext cx="2076450" cy="2133600"/>
          </a:xfrm>
          <a:prstGeom prst="rect">
            <a:avLst/>
          </a:prstGeom>
        </p:spPr>
      </p:pic>
      <p:pic>
        <p:nvPicPr>
          <p:cNvPr id="4" name="Picture 3" descr="Cambridge College Primary Maths - Fifth Grade - First Bimes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7903" y="793103"/>
            <a:ext cx="2325069" cy="1951264"/>
          </a:xfrm>
          <a:prstGeom prst="rect">
            <a:avLst/>
          </a:prstGeom>
        </p:spPr>
      </p:pic>
      <p:pic>
        <p:nvPicPr>
          <p:cNvPr id="5" name="Picture 4" descr="El auge de las matemáticas entre la población no es una moda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037" y="325015"/>
            <a:ext cx="2973355" cy="1858347"/>
          </a:xfrm>
          <a:prstGeom prst="rect">
            <a:avLst/>
          </a:prstGeom>
        </p:spPr>
      </p:pic>
      <p:pic>
        <p:nvPicPr>
          <p:cNvPr id="6" name="Picture 5" descr="trcsmshw - Ram - 7th &amp; 8th Grade Math"/>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48545" y="3845924"/>
            <a:ext cx="1503784" cy="2105298"/>
          </a:xfrm>
          <a:prstGeom prst="rect">
            <a:avLst/>
          </a:prstGeom>
        </p:spPr>
      </p:pic>
      <p:pic>
        <p:nvPicPr>
          <p:cNvPr id="8" name="Picture 7" descr="prodigy logo-white.png"/>
          <p:cNvPicPr>
            <a:picLocks noChangeAspect="1"/>
          </p:cNvPicPr>
          <p:nvPr/>
        </p:nvPicPr>
        <p:blipFill>
          <a:blip r:embed="rId7" cstate="print">
            <a:duotone>
              <a:prstClr val="black"/>
              <a:schemeClr val="accent2">
                <a:tint val="45000"/>
                <a:satMod val="400000"/>
              </a:schemeClr>
            </a:duotone>
          </a:blip>
          <a:stretch>
            <a:fillRect/>
          </a:stretch>
        </p:blipFill>
        <p:spPr>
          <a:xfrm>
            <a:off x="3943764" y="2917964"/>
            <a:ext cx="4324350" cy="1181100"/>
          </a:xfrm>
          <a:prstGeom prst="rect">
            <a:avLst/>
          </a:prstGeom>
          <a:solidFill>
            <a:schemeClr val="bg2">
              <a:lumMod val="50000"/>
            </a:schemeClr>
          </a:solidFill>
          <a:ln>
            <a:solidFill>
              <a:srgbClr val="00B0F0"/>
            </a:solidFill>
          </a:ln>
        </p:spPr>
      </p:pic>
      <p:pic>
        <p:nvPicPr>
          <p:cNvPr id="9" name="Picture 8" descr="ScootPad logo-light.png"/>
          <p:cNvPicPr>
            <a:picLocks noChangeAspect="1"/>
          </p:cNvPicPr>
          <p:nvPr/>
        </p:nvPicPr>
        <p:blipFill>
          <a:blip r:embed="rId8" cstate="print">
            <a:duotone>
              <a:prstClr val="black"/>
              <a:schemeClr val="accent1">
                <a:tint val="45000"/>
                <a:satMod val="400000"/>
              </a:schemeClr>
            </a:duotone>
          </a:blip>
          <a:stretch>
            <a:fillRect/>
          </a:stretch>
        </p:blipFill>
        <p:spPr>
          <a:xfrm>
            <a:off x="4523860" y="4335713"/>
            <a:ext cx="2806349" cy="711111"/>
          </a:xfrm>
          <a:prstGeom prst="rect">
            <a:avLst/>
          </a:prstGeom>
        </p:spPr>
      </p:pic>
      <p:pic>
        <p:nvPicPr>
          <p:cNvPr id="10" name="Picture 9" descr="https://tse3.mm.bing.net/th?id=OIP.xqvB3IzgLM5_DzdBYg0RkAHaEs&amp;pid=15.1&amp;P=0&amp;w=244&amp;h=156">
            <a:extLst>
              <a:ext uri="{FF2B5EF4-FFF2-40B4-BE49-F238E27FC236}">
                <a16:creationId xmlns:a16="http://schemas.microsoft.com/office/drawing/2014/main" id="{4E607C95-57DD-4F36-ACF6-26D038369E6F}"/>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766102" y="429356"/>
            <a:ext cx="3245445" cy="2089255"/>
          </a:xfrm>
          <a:prstGeom prst="rect">
            <a:avLst/>
          </a:prstGeom>
          <a:noFill/>
          <a:ln>
            <a:noFill/>
          </a:ln>
        </p:spPr>
      </p:pic>
    </p:spTree>
    <p:extLst>
      <p:ext uri="{BB962C8B-B14F-4D97-AF65-F5344CB8AC3E}">
        <p14:creationId xmlns:p14="http://schemas.microsoft.com/office/powerpoint/2010/main" val="41616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767443"/>
          </a:xfrm>
        </p:spPr>
        <p:txBody>
          <a:bodyPr/>
          <a:lstStyle/>
          <a:p>
            <a:r>
              <a:rPr lang="en-US" i="1" dirty="0">
                <a:latin typeface="Algerian" panose="04020705040A02060702" pitchFamily="82" charset="0"/>
              </a:rPr>
              <a:t>Smart Goal 1</a:t>
            </a:r>
          </a:p>
        </p:txBody>
      </p:sp>
      <p:sp>
        <p:nvSpPr>
          <p:cNvPr id="3" name="Text Placeholder 2"/>
          <p:cNvSpPr>
            <a:spLocks noGrp="1"/>
          </p:cNvSpPr>
          <p:nvPr>
            <p:ph type="body" idx="1"/>
          </p:nvPr>
        </p:nvSpPr>
        <p:spPr>
          <a:xfrm>
            <a:off x="3837214" y="2596243"/>
            <a:ext cx="7286397" cy="2808514"/>
          </a:xfrm>
        </p:spPr>
        <p:txBody>
          <a:bodyPr>
            <a:normAutofit/>
          </a:bodyPr>
          <a:lstStyle/>
          <a:p>
            <a:endParaRPr lang="en-US" sz="2800" dirty="0"/>
          </a:p>
          <a:p>
            <a:r>
              <a:rPr lang="en-US" sz="2800" dirty="0">
                <a:latin typeface="Algerian" panose="04020705040A02060702" pitchFamily="82" charset="0"/>
              </a:rPr>
              <a:t>Blended learning to increase students’ proficiency on the Common Core Math 1 End of the Course Exam</a:t>
            </a:r>
          </a:p>
        </p:txBody>
      </p:sp>
    </p:spTree>
    <p:extLst>
      <p:ext uri="{BB962C8B-B14F-4D97-AF65-F5344CB8AC3E}">
        <p14:creationId xmlns:p14="http://schemas.microsoft.com/office/powerpoint/2010/main" val="322710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778482" y="4861251"/>
            <a:ext cx="1443912" cy="12596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achieve 3000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061" y="927919"/>
            <a:ext cx="3360576" cy="21040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dr ken wagner rhode island s new commissioner of public education wa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011" y="5089367"/>
            <a:ext cx="2943368" cy="1338262"/>
          </a:xfrm>
          <a:prstGeom prst="rect">
            <a:avLst/>
          </a:prstGeom>
        </p:spPr>
      </p:pic>
      <p:pic>
        <p:nvPicPr>
          <p:cNvPr id="7" name="Picture 6" descr="prodigy logo-white.png"/>
          <p:cNvPicPr>
            <a:picLocks noChangeAspect="1"/>
          </p:cNvPicPr>
          <p:nvPr/>
        </p:nvPicPr>
        <p:blipFill>
          <a:blip r:embed="rId5" cstate="print">
            <a:duotone>
              <a:prstClr val="black"/>
              <a:schemeClr val="accent2">
                <a:tint val="45000"/>
                <a:satMod val="400000"/>
              </a:schemeClr>
            </a:duotone>
          </a:blip>
          <a:stretch>
            <a:fillRect/>
          </a:stretch>
        </p:blipFill>
        <p:spPr>
          <a:xfrm>
            <a:off x="365678" y="761172"/>
            <a:ext cx="4324350" cy="1181100"/>
          </a:xfrm>
          <a:prstGeom prst="rect">
            <a:avLst/>
          </a:prstGeom>
          <a:solidFill>
            <a:schemeClr val="bg2">
              <a:lumMod val="50000"/>
            </a:schemeClr>
          </a:solidFill>
          <a:ln>
            <a:solidFill>
              <a:srgbClr val="00B0F0"/>
            </a:solidFill>
          </a:ln>
        </p:spPr>
      </p:pic>
      <p:pic>
        <p:nvPicPr>
          <p:cNvPr id="8" name="Picture 7" descr="ScootPad logo-light.png"/>
          <p:cNvPicPr>
            <a:picLocks noChangeAspect="1"/>
          </p:cNvPicPr>
          <p:nvPr/>
        </p:nvPicPr>
        <p:blipFill>
          <a:blip r:embed="rId6" cstate="print">
            <a:duotone>
              <a:prstClr val="black"/>
              <a:schemeClr val="accent1">
                <a:tint val="45000"/>
                <a:satMod val="400000"/>
              </a:schemeClr>
            </a:duotone>
          </a:blip>
          <a:stretch>
            <a:fillRect/>
          </a:stretch>
        </p:blipFill>
        <p:spPr>
          <a:xfrm>
            <a:off x="6243330" y="4991695"/>
            <a:ext cx="2806349" cy="711111"/>
          </a:xfrm>
          <a:prstGeom prst="rect">
            <a:avLst/>
          </a:prstGeom>
        </p:spPr>
      </p:pic>
      <p:pic>
        <p:nvPicPr>
          <p:cNvPr id="9" name="Picture 8" descr="http://image.slidesharecdn.com/ireadydiaginstntl-brochure-120219220855-phpapp02/95/iready-diagnostic-instruction-1-728.jpg?cb=1397058501">
            <a:extLst>
              <a:ext uri="{FF2B5EF4-FFF2-40B4-BE49-F238E27FC236}">
                <a16:creationId xmlns:a16="http://schemas.microsoft.com/office/drawing/2014/main" id="{29AB08D9-48F9-4628-A535-A79230C3D3C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868947" y="2129823"/>
            <a:ext cx="3642161" cy="2785906"/>
          </a:xfrm>
          <a:prstGeom prst="rect">
            <a:avLst/>
          </a:prstGeom>
          <a:noFill/>
          <a:ln>
            <a:noFill/>
          </a:ln>
        </p:spPr>
      </p:pic>
    </p:spTree>
    <p:extLst>
      <p:ext uri="{BB962C8B-B14F-4D97-AF65-F5344CB8AC3E}">
        <p14:creationId xmlns:p14="http://schemas.microsoft.com/office/powerpoint/2010/main" val="99653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lgerian" panose="04020705040A02060702" pitchFamily="82" charset="0"/>
              </a:rPr>
              <a:t>Smart Goal 2</a:t>
            </a:r>
          </a:p>
        </p:txBody>
      </p:sp>
      <p:sp>
        <p:nvSpPr>
          <p:cNvPr id="4" name="Content Placeholder 13"/>
          <p:cNvSpPr txBox="1">
            <a:spLocks/>
          </p:cNvSpPr>
          <p:nvPr/>
        </p:nvSpPr>
        <p:spPr>
          <a:xfrm>
            <a:off x="1065214" y="1752600"/>
            <a:ext cx="10058400" cy="4229100"/>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endParaRPr lang="en-US" sz="3600" dirty="0">
              <a:latin typeface="Algerian" panose="04020705040A02060702" pitchFamily="82" charset="0"/>
            </a:endParaRPr>
          </a:p>
        </p:txBody>
      </p:sp>
      <p:sp>
        <p:nvSpPr>
          <p:cNvPr id="5" name="Rectangle 4"/>
          <p:cNvSpPr/>
          <p:nvPr/>
        </p:nvSpPr>
        <p:spPr>
          <a:xfrm>
            <a:off x="783771" y="2253343"/>
            <a:ext cx="10339843" cy="2554545"/>
          </a:xfrm>
          <a:prstGeom prst="rect">
            <a:avLst/>
          </a:prstGeom>
        </p:spPr>
        <p:txBody>
          <a:bodyPr wrap="square">
            <a:spAutoFit/>
          </a:bodyPr>
          <a:lstStyle/>
          <a:p>
            <a:r>
              <a:rPr lang="en-US" sz="3200" dirty="0">
                <a:latin typeface="Algerian" panose="04020705040A02060702" pitchFamily="82" charset="0"/>
              </a:rPr>
              <a:t>Close the achievement gap by increasing the number of student participants gaining more than 1 year of academic growth and /or scoring a Level III or higher on the English II End of the Course Exam by 5% each school year</a:t>
            </a:r>
          </a:p>
        </p:txBody>
      </p:sp>
      <p:pic>
        <p:nvPicPr>
          <p:cNvPr id="6" name="Picture 12" descr="Image result for achieve 3000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3228" y="481910"/>
            <a:ext cx="3188737" cy="1796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studyisland.com/sites/studyisland.com/themes/simodern/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191" y="5010150"/>
            <a:ext cx="41910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ootPad logo-light.png"/>
          <p:cNvPicPr>
            <a:picLocks noChangeAspect="1"/>
          </p:cNvPicPr>
          <p:nvPr/>
        </p:nvPicPr>
        <p:blipFill>
          <a:blip r:embed="rId5" cstate="print">
            <a:duotone>
              <a:prstClr val="black"/>
              <a:schemeClr val="accent1">
                <a:tint val="45000"/>
                <a:satMod val="400000"/>
              </a:schemeClr>
            </a:duotone>
          </a:blip>
          <a:stretch>
            <a:fillRect/>
          </a:stretch>
        </p:blipFill>
        <p:spPr>
          <a:xfrm>
            <a:off x="9135616" y="6146889"/>
            <a:ext cx="2806349" cy="711111"/>
          </a:xfrm>
          <a:prstGeom prst="rect">
            <a:avLst/>
          </a:prstGeom>
        </p:spPr>
      </p:pic>
      <p:pic>
        <p:nvPicPr>
          <p:cNvPr id="9" name="Picture 8" descr="prodigy logo-white.png"/>
          <p:cNvPicPr>
            <a:picLocks noChangeAspect="1"/>
          </p:cNvPicPr>
          <p:nvPr/>
        </p:nvPicPr>
        <p:blipFill>
          <a:blip r:embed="rId6" cstate="print">
            <a:duotone>
              <a:prstClr val="black"/>
              <a:schemeClr val="accent2">
                <a:tint val="45000"/>
                <a:satMod val="400000"/>
              </a:schemeClr>
            </a:duotone>
          </a:blip>
          <a:stretch>
            <a:fillRect/>
          </a:stretch>
        </p:blipFill>
        <p:spPr>
          <a:xfrm>
            <a:off x="5815140" y="5681041"/>
            <a:ext cx="2671636" cy="729698"/>
          </a:xfrm>
          <a:prstGeom prst="rect">
            <a:avLst/>
          </a:prstGeom>
          <a:solidFill>
            <a:schemeClr val="bg2">
              <a:lumMod val="50000"/>
            </a:schemeClr>
          </a:solidFill>
          <a:ln>
            <a:solidFill>
              <a:srgbClr val="00B0F0"/>
            </a:solidFill>
          </a:ln>
        </p:spPr>
      </p:pic>
      <p:pic>
        <p:nvPicPr>
          <p:cNvPr id="10" name="Picture 9" descr="https://tse4.mm.bing.net/th?id=OIP.6mORWYmTJI1atiy4QtpZGAHaBZ&amp;pid=15.1&amp;P=0&amp;w=555&amp;h=105">
            <a:extLst>
              <a:ext uri="{FF2B5EF4-FFF2-40B4-BE49-F238E27FC236}">
                <a16:creationId xmlns:a16="http://schemas.microsoft.com/office/drawing/2014/main" id="{A6EB9EC7-B987-473B-8372-691D6C5029F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962777" y="696856"/>
            <a:ext cx="3649730" cy="1129532"/>
          </a:xfrm>
          <a:prstGeom prst="rect">
            <a:avLst/>
          </a:prstGeom>
          <a:noFill/>
          <a:ln>
            <a:noFill/>
          </a:ln>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성공유학 ADMISSION EDGE :: SAT냐 ACT냐, 그것이 문제로다"/>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6922" y="3496623"/>
            <a:ext cx="3538893" cy="1923560"/>
          </a:xfrm>
          <a:prstGeom prst="rect">
            <a:avLst/>
          </a:prstGeom>
        </p:spPr>
      </p:pic>
      <p:pic>
        <p:nvPicPr>
          <p:cNvPr id="4" name="Picture 3" descr="Chausseclasses - Senior Writing Fall 20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215" y="3752585"/>
            <a:ext cx="2780524" cy="2563415"/>
          </a:xfrm>
          <a:prstGeom prst="rect">
            <a:avLst/>
          </a:prstGeom>
        </p:spPr>
      </p:pic>
      <p:pic>
        <p:nvPicPr>
          <p:cNvPr id="5" name="Picture 4" descr="ACT Test Dates - prepACTSA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68" y="727849"/>
            <a:ext cx="11884090" cy="1334215"/>
          </a:xfrm>
          <a:prstGeom prst="rect">
            <a:avLst/>
          </a:prstGeom>
        </p:spPr>
      </p:pic>
      <p:pic>
        <p:nvPicPr>
          <p:cNvPr id="6" name="Picture 5" descr="Notify RSS Backlinks Source Print Export (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2625541"/>
            <a:ext cx="3061996" cy="2783633"/>
          </a:xfrm>
          <a:prstGeom prst="rect">
            <a:avLst/>
          </a:prstGeom>
        </p:spPr>
      </p:pic>
    </p:spTree>
    <p:extLst>
      <p:ext uri="{BB962C8B-B14F-4D97-AF65-F5344CB8AC3E}">
        <p14:creationId xmlns:p14="http://schemas.microsoft.com/office/powerpoint/2010/main" val="224989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lgerian" panose="04020705040A02060702" pitchFamily="82" charset="0"/>
              </a:rPr>
              <a:t>Smart Goal 3:</a:t>
            </a:r>
          </a:p>
        </p:txBody>
      </p:sp>
      <p:sp>
        <p:nvSpPr>
          <p:cNvPr id="4" name="Content Placeholder 13"/>
          <p:cNvSpPr txBox="1">
            <a:spLocks/>
          </p:cNvSpPr>
          <p:nvPr/>
        </p:nvSpPr>
        <p:spPr>
          <a:xfrm>
            <a:off x="1065212" y="2955471"/>
            <a:ext cx="10058400" cy="3124200"/>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3600" dirty="0">
                <a:latin typeface="Algerian" panose="04020705040A02060702" pitchFamily="82" charset="0"/>
              </a:rPr>
              <a:t>Increase College readiness benchmark scores for 11</a:t>
            </a:r>
            <a:r>
              <a:rPr lang="en-US" sz="3600" baseline="30000" dirty="0">
                <a:latin typeface="Algerian" panose="04020705040A02060702" pitchFamily="82" charset="0"/>
              </a:rPr>
              <a:t>th</a:t>
            </a:r>
            <a:r>
              <a:rPr lang="en-US" sz="3600" dirty="0">
                <a:latin typeface="Algerian" panose="04020705040A02060702" pitchFamily="82" charset="0"/>
              </a:rPr>
              <a:t> and 12</a:t>
            </a:r>
            <a:r>
              <a:rPr lang="en-US" sz="3600" baseline="30000" dirty="0">
                <a:latin typeface="Algerian" panose="04020705040A02060702" pitchFamily="82" charset="0"/>
              </a:rPr>
              <a:t>th</a:t>
            </a:r>
            <a:r>
              <a:rPr lang="en-US" sz="3600" dirty="0">
                <a:latin typeface="Algerian" panose="04020705040A02060702" pitchFamily="82" charset="0"/>
              </a:rPr>
              <a:t> grade students attending project </a:t>
            </a:r>
            <a:r>
              <a:rPr lang="en-US" sz="3600" dirty="0" err="1">
                <a:latin typeface="Algerian" panose="04020705040A02060702" pitchFamily="82" charset="0"/>
              </a:rPr>
              <a:t>c.a.r.e.s</a:t>
            </a:r>
            <a:r>
              <a:rPr lang="en-US" sz="3600" dirty="0">
                <a:latin typeface="Algerian" panose="04020705040A02060702" pitchFamily="82" charset="0"/>
              </a:rPr>
              <a:t>. for 30 days or more on the act exam</a:t>
            </a:r>
          </a:p>
        </p:txBody>
      </p:sp>
    </p:spTree>
    <p:extLst>
      <p:ext uri="{BB962C8B-B14F-4D97-AF65-F5344CB8AC3E}">
        <p14:creationId xmlns:p14="http://schemas.microsoft.com/office/powerpoint/2010/main" val="282290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Algerian" panose="04020705040A02060702" pitchFamily="82" charset="0"/>
              </a:rPr>
              <a:t>Smart Goal 4:</a:t>
            </a:r>
          </a:p>
        </p:txBody>
      </p:sp>
      <p:sp>
        <p:nvSpPr>
          <p:cNvPr id="4" name="Content Placeholder 13"/>
          <p:cNvSpPr txBox="1">
            <a:spLocks/>
          </p:cNvSpPr>
          <p:nvPr/>
        </p:nvSpPr>
        <p:spPr>
          <a:xfrm>
            <a:off x="1065212" y="2955471"/>
            <a:ext cx="10058400" cy="3124200"/>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3600" dirty="0">
                <a:latin typeface="Algerian" panose="04020705040A02060702" pitchFamily="82" charset="0"/>
              </a:rPr>
              <a:t>Students attending project </a:t>
            </a:r>
            <a:r>
              <a:rPr lang="en-US" sz="3600" dirty="0" err="1">
                <a:latin typeface="Algerian" panose="04020705040A02060702" pitchFamily="82" charset="0"/>
              </a:rPr>
              <a:t>c.a.r.e.s</a:t>
            </a:r>
            <a:r>
              <a:rPr lang="en-US" sz="3600" dirty="0">
                <a:latin typeface="Algerian" panose="04020705040A02060702" pitchFamily="82" charset="0"/>
              </a:rPr>
              <a:t>. at our sites for 30 days or more average daily attendance will be at or above the district’s average.</a:t>
            </a:r>
          </a:p>
        </p:txBody>
      </p:sp>
    </p:spTree>
    <p:extLst>
      <p:ext uri="{BB962C8B-B14F-4D97-AF65-F5344CB8AC3E}">
        <p14:creationId xmlns:p14="http://schemas.microsoft.com/office/powerpoint/2010/main" val="53753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733</TotalTime>
  <Words>553</Words>
  <Application>Microsoft Office PowerPoint</Application>
  <PresentationFormat>Widescreen</PresentationFormat>
  <Paragraphs>55</Paragraphs>
  <Slides>26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Algerian</vt:lpstr>
      <vt:lpstr>Arial</vt:lpstr>
      <vt:lpstr>Segoe Print</vt:lpstr>
      <vt:lpstr>Nature Illustration 16x9</vt:lpstr>
      <vt:lpstr>The Family Institute for Health and Human Services</vt:lpstr>
      <vt:lpstr>Continuing the Road Ahead</vt:lpstr>
      <vt:lpstr>PowerPoint Presentation</vt:lpstr>
      <vt:lpstr>Smart Goal 1</vt:lpstr>
      <vt:lpstr>PowerPoint Presentation</vt:lpstr>
      <vt:lpstr>Smart Goal 2</vt:lpstr>
      <vt:lpstr>PowerPoint Presentation</vt:lpstr>
      <vt:lpstr>Smart Goal 3:</vt:lpstr>
      <vt:lpstr>Smart Goal 4:</vt:lpstr>
      <vt:lpstr>PowerPoint Presentation</vt:lpstr>
      <vt:lpstr>Smart Goal 5:</vt:lpstr>
      <vt:lpstr>PowerPoint Presentation</vt:lpstr>
      <vt:lpstr>Smart Goal 6:</vt:lpstr>
      <vt:lpstr>PowerPoint Presentation</vt:lpstr>
      <vt:lpstr>Smart Goal 7</vt:lpstr>
      <vt:lpstr>PowerPoint Presentation</vt:lpstr>
      <vt:lpstr>Smart Goal 8</vt:lpstr>
      <vt:lpstr>PowerPoint Presentation</vt:lpstr>
      <vt:lpstr>Smart Goal 9</vt:lpstr>
      <vt:lpstr>PowerPoint Presentation</vt:lpstr>
      <vt:lpstr>Smart Goal 10</vt:lpstr>
      <vt:lpstr>Entrepreneurial Programs</vt:lpstr>
      <vt:lpstr>Smart goal 11</vt:lpstr>
      <vt:lpstr>Smart Goal 12</vt:lpstr>
      <vt:lpstr>PowerPoint Presentation</vt:lpstr>
      <vt:lpstr>The Family Institute for Health and Human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Institute for Health and Human Services</dc:title>
  <dc:creator>FELICIA BROOKS-HAMILTON</dc:creator>
  <cp:lastModifiedBy>Felicia Brooks-Hamilton</cp:lastModifiedBy>
  <cp:revision>46</cp:revision>
  <dcterms:created xsi:type="dcterms:W3CDTF">2016-12-28T18:30:55Z</dcterms:created>
  <dcterms:modified xsi:type="dcterms:W3CDTF">2018-10-10T00:41:39Z</dcterms:modified>
</cp:coreProperties>
</file>